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55"/>
  </p:notesMasterIdLst>
  <p:handoutMasterIdLst>
    <p:handoutMasterId r:id="rId56"/>
  </p:handoutMasterIdLst>
  <p:sldIdLst>
    <p:sldId id="264" r:id="rId2"/>
    <p:sldId id="2935" r:id="rId3"/>
    <p:sldId id="2939" r:id="rId4"/>
    <p:sldId id="2940" r:id="rId5"/>
    <p:sldId id="2916" r:id="rId6"/>
    <p:sldId id="2964" r:id="rId7"/>
    <p:sldId id="2923" r:id="rId8"/>
    <p:sldId id="2941" r:id="rId9"/>
    <p:sldId id="2960" r:id="rId10"/>
    <p:sldId id="2957" r:id="rId11"/>
    <p:sldId id="2958" r:id="rId12"/>
    <p:sldId id="2928" r:id="rId13"/>
    <p:sldId id="2924" r:id="rId14"/>
    <p:sldId id="2937" r:id="rId15"/>
    <p:sldId id="2925" r:id="rId16"/>
    <p:sldId id="2959" r:id="rId17"/>
    <p:sldId id="2944" r:id="rId18"/>
    <p:sldId id="2953" r:id="rId19"/>
    <p:sldId id="2927" r:id="rId20"/>
    <p:sldId id="2952" r:id="rId21"/>
    <p:sldId id="2926" r:id="rId22"/>
    <p:sldId id="2917" r:id="rId23"/>
    <p:sldId id="2931" r:id="rId24"/>
    <p:sldId id="2948" r:id="rId25"/>
    <p:sldId id="2918" r:id="rId26"/>
    <p:sldId id="2932" r:id="rId27"/>
    <p:sldId id="2929" r:id="rId28"/>
    <p:sldId id="2920" r:id="rId29"/>
    <p:sldId id="2949" r:id="rId30"/>
    <p:sldId id="2951" r:id="rId31"/>
    <p:sldId id="2961" r:id="rId32"/>
    <p:sldId id="2945" r:id="rId33"/>
    <p:sldId id="2950" r:id="rId34"/>
    <p:sldId id="2963" r:id="rId35"/>
    <p:sldId id="2946" r:id="rId36"/>
    <p:sldId id="2962" r:id="rId37"/>
    <p:sldId id="2919" r:id="rId38"/>
    <p:sldId id="2956" r:id="rId39"/>
    <p:sldId id="2943" r:id="rId40"/>
    <p:sldId id="2938" r:id="rId41"/>
    <p:sldId id="2954" r:id="rId42"/>
    <p:sldId id="2934" r:id="rId43"/>
    <p:sldId id="2955" r:id="rId44"/>
    <p:sldId id="2965" r:id="rId45"/>
    <p:sldId id="2971" r:id="rId46"/>
    <p:sldId id="2967" r:id="rId47"/>
    <p:sldId id="2968" r:id="rId48"/>
    <p:sldId id="2969" r:id="rId49"/>
    <p:sldId id="2970" r:id="rId50"/>
    <p:sldId id="2972" r:id="rId51"/>
    <p:sldId id="2973" r:id="rId52"/>
    <p:sldId id="2974" r:id="rId53"/>
    <p:sldId id="2966" r:id="rId54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3CC33"/>
    <a:srgbClr val="0066CC"/>
    <a:srgbClr val="66FF66"/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87" autoAdjust="0"/>
    <p:restoredTop sz="86415" autoAdjust="0"/>
  </p:normalViewPr>
  <p:slideViewPr>
    <p:cSldViewPr>
      <p:cViewPr>
        <p:scale>
          <a:sx n="113" d="100"/>
          <a:sy n="113" d="100"/>
        </p:scale>
        <p:origin x="2072" y="-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22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-2742" y="-108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5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5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252ED5B-CF6F-4B71-B1FE-CE01F4E92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6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83D30-622E-46CB-8915-991F47C30121}" type="datetimeFigureOut">
              <a:rPr lang="en-US" smtClean="0"/>
              <a:pPr/>
              <a:t>10/6/25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9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C746-97D0-491F-8377-6BFAC6944C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74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26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9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19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0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88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11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7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30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27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27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50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19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7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9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7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10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03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87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47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51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30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074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5C62A-6C46-BB2E-8AC4-B364FD9DF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08C3127-0C4C-FD3D-077D-D9E3B9839B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249681A-6A52-53B7-109C-AEDF445C28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F51FBE7B-42BB-CDA1-54CD-3E8F801AE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7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457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62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43899-8899-C199-7EF1-4E2EE3CD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84A2973-DD02-CD82-14A4-C39FC6591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2DC4759-470C-7A67-1416-DE52D1E58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EE3570B-5A32-BE8F-40AE-1E4C1A3E8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178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648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BEA6-859E-C61E-38BF-DA7854B25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65C4A877-472A-E221-FA71-BC7273B35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6BF1B2E-FB0E-5F91-E0D1-D96D0C12DC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C2F225-8EAD-2E38-ACDC-54A6BBC55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31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74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65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37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90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9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013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490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5D8E-1DC4-EC8D-D3DB-1C4F7CA1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D110B1F9-A56D-646D-9494-B19CD37CA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8C51559-E223-F802-7D49-B644400853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246BC2D3-AA38-3555-3A7D-FF0EDFEDC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706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71C2-BEDE-1F9F-D6E4-CE9B70C7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2001A1A4-4075-AF2E-8718-DF0284149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3D802E5-D452-58DD-B6F7-9FBD1D117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172F95-8EAE-3CF6-D198-740545586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15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FD305-F125-8CC2-5D8D-C868C8C4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95554DB-7EEE-45CB-B1AA-B11E6EE46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52D0D2-6B21-DF1C-EC71-A80A3653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FEA93E8-9DF1-6F70-08A6-854CFE5A6B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52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D7FE2-1232-7DC8-DFD7-DE5DAECF2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FA33314-A553-F792-5D25-825BF9BE40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9E69C32-F905-8789-51BB-58C305F557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EF8B6ED-E5A2-E455-FCBD-42AB543F31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237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64A4-5453-B357-7B34-E259EC82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F55C7D2-229B-94C6-0D58-C36C6AB28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623C77-022A-1836-CB2E-CBF5E5BE4E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DD47BD48-466E-F4D4-C091-B320BDF7E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123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72AB-46F4-26F4-5798-29991C0E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19393D8-8D29-0FEC-F754-F9C138227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CFBEE20-506C-4CBF-1595-6F4B1C09F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B59E84A-9CBF-3CCA-AEBC-464A48FE7B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734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894A-8F98-9E9D-CF3B-F1951029F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A093C18-A4D4-CCB5-0F23-E27A9CEBFC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BA88E4C-7862-343C-3F81-6E790730EF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7F59DCD-5F37-030A-6122-2BBBF6AC8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84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2B7D-2805-7109-1261-32D5C78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2D3768F-BB09-2B90-B8FF-FC051F9E2B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2536B8FA-5EF7-9AA8-1E19-CEB9153F6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75CA45-264A-90E6-CE1D-82C670F46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836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7F3FE-8CA7-80CD-AC3B-FB959C1ED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90ECFAB-E295-B1D4-C8B9-AE71EA2E6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16F0A6F-13FE-906D-FF67-C65E56C48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E61738E7-888A-0340-96A9-DE5E16705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57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3361-4C04-8B36-20AA-8F45298F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02CDFB5-6F3A-521A-6C85-17D782A108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A5BDCC2-6BFA-DB96-5069-FB097AFFE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A6575DD-2260-2AD7-1245-8D0B6A2E4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273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C0CE-B508-0E79-B0E0-3E83D974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56D5381-6D3B-9AE6-E136-22FC2BD2D8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0714D90-A0CD-CB7E-10C7-53F856F9F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3FBD1C70-8B5B-C500-FA88-970DDF342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0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83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17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C6AA-3DA2-A599-222D-54D91294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439C0DB3-657B-661B-4C42-5D3AFFB2EB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41C267C-28C8-72EB-0696-B312886D02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949226F-8AFD-3852-FCBA-35A6FD332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01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JLM 20250108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CEBCC-7A88-49A9-B306-384C90CAC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1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0DBC8-875C-4DF5-A8F7-D398778BD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D5D8B-1B00-44D9-850C-D2A99A7FB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22BAB-C66B-44DB-9362-9BD799F21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8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2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A3E9C-750C-4BB8-9F43-ECC9C33D4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AC2E4-49AA-410B-9F7A-B992238B5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45111-308D-45E6-B6D3-19467DEEA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904D4-F27D-4CE1-88D6-0C19995CC4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12ED4-7F26-450A-BC64-6F9D3EE07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B77AD-35DA-4F4F-81FA-A3F002DA3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E605-EF61-440A-B103-0258E5162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40360-6F76-452E-807B-E2E849E5F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7E1C973C-62DD-439F-BD56-3255F493D9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55771" y="6426201"/>
            <a:ext cx="184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189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378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566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754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892" indent="-342892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2972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348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537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726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8915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103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noProof="0" smtClean="0"/>
              <a:pPr>
                <a:defRPr/>
              </a:pPr>
              <a:t>1</a:t>
            </a:fld>
            <a:endParaRPr lang="en-US" noProof="0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noProof="0" dirty="0">
                <a:latin typeface="Calibri" panose="020F0502020204030204" pitchFamily="34" charset="0"/>
                <a:cs typeface="Calibri" panose="020F0502020204030204" pitchFamily="34" charset="0"/>
              </a:rPr>
              <a:t>Quantum Computing</a:t>
            </a:r>
            <a:endParaRPr lang="en-US" sz="3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A brief introduction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325716" y="4564560"/>
            <a:ext cx="3417219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John </a:t>
            </a:r>
            <a:r>
              <a:rPr lang="en-US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Manferdelli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JohnManferdelli@hotmail.com</a:t>
            </a: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304800" y="5432048"/>
            <a:ext cx="861060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noProof="0" dirty="0">
                <a:latin typeface="Arial" charset="0"/>
              </a:rPr>
              <a:t>© 2021-2025, John L. </a:t>
            </a:r>
            <a:r>
              <a:rPr lang="en-US" sz="1600" noProof="0" dirty="0" err="1">
                <a:latin typeface="Arial" charset="0"/>
              </a:rPr>
              <a:t>Manferdelli</a:t>
            </a:r>
            <a:r>
              <a:rPr lang="en-US" sz="1600" noProof="0" dirty="0">
                <a:latin typeface="Arial" charset="0"/>
              </a:rPr>
              <a:t>.</a:t>
            </a:r>
          </a:p>
          <a:p>
            <a:pPr algn="l"/>
            <a:r>
              <a:rPr lang="en-US" sz="1200" i="1" noProof="0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  <a:p>
            <a:pPr algn="l"/>
            <a:endParaRPr lang="en-US" sz="1200" i="1" noProof="0" dirty="0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pure states,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density is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Mixed states: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{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the probability that the system is in pure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for mixed state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Bloch Sphere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Pure state in general position is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unc>
                      <m:func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mixed state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on interior of Block sphere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evolves as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(|0&gt;)= &lt;0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0&gt; 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0&gt;&lt;0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 r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8324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Partial trace: Consider composite system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6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𝐴𝐵</m:t>
                            </m:r>
                          </m:sup>
                        </m:sSup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1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</a:p>
              <a:p>
                <a:pPr lvl="2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00&gt;&lt;00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00&gt;&lt;11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11&gt;&lt;00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+|11&gt;&lt;11|)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378" lvl="2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=</m:t>
                      </m:r>
                      <m:f>
                        <m:fPr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⊗|0&gt;&lt;0|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⊗|1&gt;&lt;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1&gt;&lt;1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0265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Circuits and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Universal gate set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gate set is universal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-bit unitary operator can be approximated to arbitrary accuracy by a quantum circuit from this set</a:t>
                </a: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entangling gate is on that for an input product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output state is not a product state (e.g.-CNOT). </a:t>
                </a:r>
              </a:p>
              <a:p>
                <a:pPr lvl="1" defTabSz="912791">
                  <a:spcBef>
                    <a:spcPts val="6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(|00&gt; +|11&gt;)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set of states with an entangling 2-qubit gate together with all 1-qubit gates is universal.</a:t>
                </a: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1-qubit gate,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  <a:blipFill>
                <a:blip r:embed="rId3"/>
                <a:stretch>
                  <a:fillRect l="-753" t="-817" r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1414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Gates and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position on Bloch sphere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Hermitian,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Controlled gates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|0&gt;|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|0&gt; 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|1&gt;|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marL="457189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  <a:blipFill>
                <a:blip r:embed="rId3"/>
                <a:stretch>
                  <a:fillRect l="-901" t="-319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8114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Common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gates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noProof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:r>
                  <a:rPr lang="en-US" sz="1800" noProof="0" dirty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Hadamard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.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(|0000…0&gt;)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(|0&gt;+|1&gt;)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1800" noProof="0" dirty="0"/>
                  <a:t>…</a:t>
                </a:r>
                <a:r>
                  <a:rPr lang="en-US" sz="18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</m:oMath>
                </a14:m>
                <a:r>
                  <a:rPr lang="en-US" sz="1800" i="1" noProof="0" dirty="0">
                    <a:latin typeface="Cambria Math" panose="02040503050406030204" pitchFamily="18" charset="0"/>
                  </a:rPr>
                  <a:t>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  <a:blipFill>
                <a:blip r:embed="rId3"/>
                <a:stretch>
                  <a:fillRect l="-717"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800" b="0" i="1" kern="0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 kern="0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𝑖𝑋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kern="0" noProof="0" dirty="0"/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/>
                  <a:t>2 qubit gate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&gt;)=|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lang="en-US" sz="2000" i="1" kern="0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noProof="0" dirty="0"/>
              </a:p>
              <a:p>
                <a:pPr marL="285740" defTabSz="912791">
                  <a:spcBef>
                    <a:spcPts val="1200"/>
                  </a:spcBef>
                </a:pPr>
                <a:r>
                  <a:rPr lang="en-US" sz="2000" kern="0" noProof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kern="0" noProof="0" smtClean="0">
                            <a:latin typeface="Cambria Math" panose="02040503050406030204" pitchFamily="18" charset="0"/>
                          </a:rPr>
                          <m:t>Icos</m:t>
                        </m:r>
                      </m:fName>
                      <m:e>
                        <m:d>
                          <m:d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𝑖𝑋𝑠𝑖𝑛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blipFill>
                <a:blip r:embed="rId4"/>
                <a:stretch>
                  <a:fillRect l="-1337" t="-13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749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Measurement in alternate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&gt;.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Suppose we want to measure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respect to basis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To measure </a:t>
                </a:r>
                <a:r>
                  <a:rPr lang="en-US" sz="2000" noProof="0" dirty="0" err="1"/>
                  <a:t>wrt</a:t>
                </a:r>
                <a:r>
                  <a:rPr lang="en-US" sz="2000" noProof="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r>
                  <a:rPr lang="en-US" sz="2000" noProof="0" dirty="0"/>
                  <a:t>,  Project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/>
                  <a:t> onto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&lt;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&gt; &lt;</m:t>
                                </m:r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noProof="0" dirty="0"/>
                  <a:t> is density operator for the pure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noProof="0" dirty="0"/>
                  <a:t> is the density operator for mixed states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 </a:t>
                </a: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  <a:blipFill>
                <a:blip r:embed="rId3"/>
                <a:stretch>
                  <a:fillRect l="-587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6840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Converting to Bell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&gt;,  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+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+ |10&gt;)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(|00&gt;− 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− |10&gt;)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  <a:blipFill>
                <a:blip r:embed="rId3"/>
                <a:stretch>
                  <a:fillRect l="-299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3B3B1D4-B358-F720-ABE8-C3F511EF9F72}"/>
              </a:ext>
            </a:extLst>
          </p:cNvPr>
          <p:cNvGrpSpPr/>
          <p:nvPr/>
        </p:nvGrpSpPr>
        <p:grpSpPr>
          <a:xfrm>
            <a:off x="879733" y="2971800"/>
            <a:ext cx="7384533" cy="1843427"/>
            <a:chOff x="1013422" y="4114800"/>
            <a:chExt cx="7384533" cy="18434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AF9153-B7ED-680F-39D5-FE50512BBC5E}"/>
                </a:ext>
              </a:extLst>
            </p:cNvPr>
            <p:cNvSpPr/>
            <p:nvPr/>
          </p:nvSpPr>
          <p:spPr bwMode="auto">
            <a:xfrm>
              <a:off x="3048000" y="4307331"/>
              <a:ext cx="365760" cy="40233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D4DE66-F4F5-7215-067A-B654A099B590}"/>
                </a:ext>
              </a:extLst>
            </p:cNvPr>
            <p:cNvSpPr txBox="1"/>
            <p:nvPr/>
          </p:nvSpPr>
          <p:spPr>
            <a:xfrm>
              <a:off x="2971800" y="4290374"/>
              <a:ext cx="457200" cy="44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3B2908-9871-4A27-85BC-16336FDCB8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4456833"/>
              <a:ext cx="142937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0190408-EE7B-A47B-4488-7055CB3C2D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5035295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409BAF-6BAF-6B15-9DEE-8C0003009C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91000" y="5038644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BFD8B8-D631-3F07-0FF5-886628DDDD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19694" y="4447465"/>
              <a:ext cx="1808188" cy="83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/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blipFill>
                  <a:blip r:embed="rId4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/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45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6DCF89-E10F-57A5-4A34-260CFD891E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62400" y="4425695"/>
              <a:ext cx="0" cy="4636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/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blipFill>
                  <a:blip r:embed="rId6"/>
                  <a:stretch>
                    <a:fillRect l="-253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590725C-3AB6-6827-3D54-6094059719EB}"/>
                </a:ext>
              </a:extLst>
            </p:cNvPr>
            <p:cNvSpPr/>
            <p:nvPr/>
          </p:nvSpPr>
          <p:spPr bwMode="auto">
            <a:xfrm rot="16200000">
              <a:off x="6937248" y="4711493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DA7D7E-0106-71AC-3425-EF1E3CE4D786}"/>
                </a:ext>
              </a:extLst>
            </p:cNvPr>
            <p:cNvSpPr txBox="1"/>
            <p:nvPr/>
          </p:nvSpPr>
          <p:spPr>
            <a:xfrm>
              <a:off x="7178760" y="4800599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/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noProof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9797C7-BCF2-3BD7-7F81-230E583716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5857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EDB32A-80C9-DB1A-FF85-A7894443AF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5200840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0C5C8E-17AE-11DE-5098-1312069962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4BCD41-2082-BA39-2B79-E357E0FCE8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5156912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817610-4073-78C6-477F-0E6D06E8F951}"/>
                </a:ext>
              </a:extLst>
            </p:cNvPr>
            <p:cNvSpPr/>
            <p:nvPr/>
          </p:nvSpPr>
          <p:spPr bwMode="auto">
            <a:xfrm>
              <a:off x="3810000" y="4898135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A14C1-6ED4-DC7D-FAAB-FEEB2FF3C455}"/>
                </a:ext>
              </a:extLst>
            </p:cNvPr>
            <p:cNvSpPr txBox="1"/>
            <p:nvPr/>
          </p:nvSpPr>
          <p:spPr>
            <a:xfrm>
              <a:off x="3733800" y="488289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/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54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/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7576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/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15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E9F2858-12E4-F551-1D46-1B51E3C08BB3}"/>
                </a:ext>
              </a:extLst>
            </p:cNvPr>
            <p:cNvCxnSpPr/>
            <p:nvPr/>
          </p:nvCxnSpPr>
          <p:spPr bwMode="auto">
            <a:xfrm>
              <a:off x="2286000" y="41148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CD1D3B-4168-9D17-3097-0188A081E099}"/>
                </a:ext>
              </a:extLst>
            </p:cNvPr>
            <p:cNvCxnSpPr/>
            <p:nvPr/>
          </p:nvCxnSpPr>
          <p:spPr bwMode="auto">
            <a:xfrm>
              <a:off x="3581400" y="4221778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8C85D5-901B-4E0D-E991-10F3C7DB392E}"/>
                </a:ext>
              </a:extLst>
            </p:cNvPr>
            <p:cNvCxnSpPr/>
            <p:nvPr/>
          </p:nvCxnSpPr>
          <p:spPr bwMode="auto">
            <a:xfrm>
              <a:off x="4572000" y="41910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&gt; =|00&gt; 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1&gt;</m:t>
                            </m:r>
                          </m:e>
                        </m:d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0&gt;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&gt;+</m:t>
                        </m:r>
                        <m:d>
                          <m:dPr>
                            <m:begChr m:val="|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d>
                      </m:e>
                    </m:d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kern="0" noProof="0" dirty="0"/>
              </a:p>
            </p:txBody>
          </p:sp>
        </mc:Choice>
        <mc:Fallback xmlns="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blipFill>
                <a:blip r:embed="rId11"/>
                <a:stretch>
                  <a:fillRect l="-450" t="-32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6810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4725" y="6304457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Changing Measurement 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and our measurement basis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noProof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  <a:blipFill>
                <a:blip r:embed="rId3"/>
                <a:stretch>
                  <a:fillRect l="-733" t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186DE78-B800-F257-2327-B48E023623E6}"/>
              </a:ext>
            </a:extLst>
          </p:cNvPr>
          <p:cNvGrpSpPr/>
          <p:nvPr/>
        </p:nvGrpSpPr>
        <p:grpSpPr>
          <a:xfrm>
            <a:off x="1230382" y="1806830"/>
            <a:ext cx="6121136" cy="1188606"/>
            <a:chOff x="1244732" y="1783194"/>
            <a:chExt cx="6121136" cy="11886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6A2E4B1-6FFA-D4D6-C613-6A494450C9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38400" y="267237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D245FE7-AE0A-F1C8-DDB4-3E5C2AE260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2681919"/>
              <a:ext cx="3836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2AE9FC-DCD5-BEFB-E549-059208CA7F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86400" y="2691465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E56D57-0805-EB70-3BEC-2DBE8C780B4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48200" y="2679012"/>
              <a:ext cx="329590" cy="290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/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blipFill>
                  <a:blip r:embed="rId4"/>
                  <a:stretch>
                    <a:fillRect l="-96629" t="-166038" r="-6742" b="-2377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/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/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/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/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blipFill>
                  <a:blip r:embed="rId8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E3AF3B-41C0-BB87-51D0-096F75E73A47}"/>
                </a:ext>
              </a:extLst>
            </p:cNvPr>
            <p:cNvSpPr/>
            <p:nvPr/>
          </p:nvSpPr>
          <p:spPr bwMode="auto">
            <a:xfrm>
              <a:off x="3352800" y="2509204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/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25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C53F61A-D2BC-B89A-1BB7-9E1768F17260}"/>
                </a:ext>
              </a:extLst>
            </p:cNvPr>
            <p:cNvSpPr/>
            <p:nvPr/>
          </p:nvSpPr>
          <p:spPr bwMode="auto">
            <a:xfrm>
              <a:off x="5009210" y="2497852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3052A9-A6AB-068A-1676-68E0C148693B}"/>
              </a:ext>
            </a:extLst>
          </p:cNvPr>
          <p:cNvGrpSpPr/>
          <p:nvPr/>
        </p:nvGrpSpPr>
        <p:grpSpPr>
          <a:xfrm>
            <a:off x="457200" y="3657600"/>
            <a:ext cx="8280268" cy="2520631"/>
            <a:chOff x="711332" y="4108769"/>
            <a:chExt cx="8280268" cy="252063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5BFE38-63DB-D417-1C93-C87F292C34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448022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75B1BB-3152-09E2-2644-46B0175D01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45084" y="4405102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/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blipFill>
                  <a:blip r:embed="rId10"/>
                  <a:stretch>
                    <a:fillRect l="-98864" t="-162963" r="-6818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/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/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/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/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/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blipFill>
                  <a:blip r:embed="rId15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8383E-BA0C-F0E6-21D7-893DCE90C9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5327969"/>
              <a:ext cx="15163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/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|000..&gt;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79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AE7752-6A1A-9A2C-7B80-4153448A58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9000" y="41849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A39141B-D03D-E9C4-7B74-4728952C48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6032" y="44897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80DF3-1591-3CF3-986B-71DB0B2C0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62251" y="4785023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5443F5-351F-2267-52CD-444C07C15607}"/>
                </a:ext>
              </a:extLst>
            </p:cNvPr>
            <p:cNvSpPr txBox="1"/>
            <p:nvPr/>
          </p:nvSpPr>
          <p:spPr>
            <a:xfrm>
              <a:off x="4267200" y="57089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E5289D-ED4A-9DF9-3B61-AB12B7DDCD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2D3110E-6805-87B7-CAF0-0DA6AAC130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6366224"/>
              <a:ext cx="282533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71BFC6D-9F4B-0254-BF8A-58CAF2A153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40282" y="5354684"/>
              <a:ext cx="2932116" cy="96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E64D3EA-0BFD-4A6D-1055-0F29795802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4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089023-9C5F-D200-BC6B-6B59CC7130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4000" y="6365257"/>
              <a:ext cx="1592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A443084-E30A-27CA-912F-C620A46F78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4194516"/>
              <a:ext cx="0" cy="100468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EE6EE5-4525-C224-A93E-DD7CD4A56E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86894" y="4489769"/>
              <a:ext cx="8907" cy="12443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24217B-6ECF-D958-EE4F-9646336623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5400" y="4794568"/>
              <a:ext cx="0" cy="13716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EF40A6-3F24-7825-5633-BEFB1E460D10}"/>
                </a:ext>
              </a:extLst>
            </p:cNvPr>
            <p:cNvSpPr/>
            <p:nvPr/>
          </p:nvSpPr>
          <p:spPr bwMode="auto">
            <a:xfrm>
              <a:off x="4261313" y="5724208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ADAED-5B48-EAEF-90F4-39C53712F863}"/>
                </a:ext>
              </a:extLst>
            </p:cNvPr>
            <p:cNvSpPr/>
            <p:nvPr/>
          </p:nvSpPr>
          <p:spPr bwMode="auto">
            <a:xfrm>
              <a:off x="5257800" y="410876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465F64-7AE4-E0C9-9319-98C301C2E4DA}"/>
                </a:ext>
              </a:extLst>
            </p:cNvPr>
            <p:cNvSpPr/>
            <p:nvPr/>
          </p:nvSpPr>
          <p:spPr bwMode="auto">
            <a:xfrm>
              <a:off x="2978233" y="413924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ADD4B8-89BC-7D25-0747-948466C85E1C}"/>
                </a:ext>
              </a:extLst>
            </p:cNvPr>
            <p:cNvSpPr/>
            <p:nvPr/>
          </p:nvSpPr>
          <p:spPr bwMode="auto">
            <a:xfrm>
              <a:off x="4876800" y="61722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B0F970-C003-8F52-3D56-931FA409CFB8}"/>
                </a:ext>
              </a:extLst>
            </p:cNvPr>
            <p:cNvSpPr/>
            <p:nvPr/>
          </p:nvSpPr>
          <p:spPr bwMode="auto">
            <a:xfrm>
              <a:off x="3581400" y="5175569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0" name="TextBox 30719">
              <a:extLst>
                <a:ext uri="{FF2B5EF4-FFF2-40B4-BE49-F238E27FC236}">
                  <a16:creationId xmlns:a16="http://schemas.microsoft.com/office/drawing/2014/main" id="{CE844A2D-FC99-A4DF-49D4-1187827E5F0D}"/>
                </a:ext>
              </a:extLst>
            </p:cNvPr>
            <p:cNvSpPr txBox="1"/>
            <p:nvPr/>
          </p:nvSpPr>
          <p:spPr>
            <a:xfrm>
              <a:off x="4876800" y="61661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D5AB8411-0B43-6E2A-2570-C46DB3895A02}"/>
                </a:ext>
              </a:extLst>
            </p:cNvPr>
            <p:cNvSpPr txBox="1"/>
            <p:nvPr/>
          </p:nvSpPr>
          <p:spPr>
            <a:xfrm>
              <a:off x="3575462" y="517974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46201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 err="1"/>
              <a:t>Superoperator</a:t>
            </a:r>
            <a:r>
              <a:rPr lang="en-US" sz="4000" noProof="0" dirty="0"/>
              <a:t> and mixed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AE0D4-907F-7C88-68D1-E054254684D2}"/>
              </a:ext>
            </a:extLst>
          </p:cNvPr>
          <p:cNvGrpSpPr/>
          <p:nvPr/>
        </p:nvGrpSpPr>
        <p:grpSpPr>
          <a:xfrm>
            <a:off x="991095" y="1728253"/>
            <a:ext cx="7086600" cy="1215141"/>
            <a:chOff x="685800" y="1695699"/>
            <a:chExt cx="7086600" cy="1215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/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8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8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blipFill>
                  <a:blip r:embed="rId3"/>
                  <a:stretch>
                    <a:fillRect l="-23780" t="-122951" b="-168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433263-E258-2AC1-BE1D-D69C4A0C529F}"/>
                </a:ext>
              </a:extLst>
            </p:cNvPr>
            <p:cNvSpPr txBox="1"/>
            <p:nvPr/>
          </p:nvSpPr>
          <p:spPr>
            <a:xfrm>
              <a:off x="3048000" y="22098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</p:txBody>
        </p:sp>
        <p:cxnSp>
          <p:nvCxnSpPr>
            <p:cNvPr id="30720" name="Straight Connector 30719">
              <a:extLst>
                <a:ext uri="{FF2B5EF4-FFF2-40B4-BE49-F238E27FC236}">
                  <a16:creationId xmlns:a16="http://schemas.microsoft.com/office/drawing/2014/main" id="{25764EF2-6EF9-A076-1823-0702844BAE2B}"/>
                </a:ext>
              </a:extLst>
            </p:cNvPr>
            <p:cNvCxnSpPr>
              <a:cxnSpLocks/>
              <a:endCxn id="47" idx="1"/>
            </p:cNvCxnSpPr>
            <p:nvPr/>
          </p:nvCxnSpPr>
          <p:spPr bwMode="auto">
            <a:xfrm flipV="1">
              <a:off x="3645781" y="2077214"/>
              <a:ext cx="1852440" cy="435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30" name="Rectangle 30729">
              <a:extLst>
                <a:ext uri="{FF2B5EF4-FFF2-40B4-BE49-F238E27FC236}">
                  <a16:creationId xmlns:a16="http://schemas.microsoft.com/office/drawing/2014/main" id="{870B2372-9555-6408-A85D-0A2AAC77A724}"/>
                </a:ext>
              </a:extLst>
            </p:cNvPr>
            <p:cNvSpPr/>
            <p:nvPr/>
          </p:nvSpPr>
          <p:spPr bwMode="auto">
            <a:xfrm>
              <a:off x="2959981" y="1905000"/>
              <a:ext cx="685800" cy="10058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0765" name="Straight Connector 30764">
              <a:extLst>
                <a:ext uri="{FF2B5EF4-FFF2-40B4-BE49-F238E27FC236}">
                  <a16:creationId xmlns:a16="http://schemas.microsoft.com/office/drawing/2014/main" id="{D1A9D659-1F28-DD12-A963-A5C968F770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7600" y="2590800"/>
              <a:ext cx="18072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89CE4BCE-C1E0-6D33-189F-D3898FCDA3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60991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9" name="Straight Connector 30768">
              <a:extLst>
                <a:ext uri="{FF2B5EF4-FFF2-40B4-BE49-F238E27FC236}">
                  <a16:creationId xmlns:a16="http://schemas.microsoft.com/office/drawing/2014/main" id="{60866519-E7FE-2F3B-8ADE-7C397565A7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05740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/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59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/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5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7AFE8-F8E7-D084-B807-7ED416FCCC63}"/>
                </a:ext>
              </a:extLst>
            </p:cNvPr>
            <p:cNvSpPr txBox="1"/>
            <p:nvPr/>
          </p:nvSpPr>
          <p:spPr>
            <a:xfrm>
              <a:off x="5867400" y="2527756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Garbage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density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p>
                      <m:sSupPr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(|0&gt;)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⨂|000…&gt; &lt;000…0|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𝑖𝑛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Kraus operators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lvl="1" indent="0" defTabSz="912791">
                  <a:lnSpc>
                    <a:spcPct val="90000"/>
                  </a:lnSpc>
                  <a:buFontTx/>
                  <a:buNone/>
                </a:pPr>
                <a:endParaRPr lang="en-US" sz="2000" kern="0" noProof="0" dirty="0"/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blipFill>
                <a:blip r:embed="rId6"/>
                <a:stretch>
                  <a:fillRect l="-299" b="-25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4477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No Cloning Theorem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Qubits can’t be copied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Proof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they can be.  Then there is an operator,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such that for any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Now let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non-orthogonal, different pure states</a:t>
                </a:r>
                <a:r>
                  <a:rPr lang="en-US" sz="2000" noProof="0" dirty="0"/>
                  <a:t>.  </a:t>
                </a:r>
                <a:endParaRPr lang="en-US" sz="2000" b="0" i="1" noProof="0" dirty="0">
                  <a:latin typeface="Cambria Math" panose="02040503050406030204" pitchFamily="18" charset="0"/>
                </a:endParaRP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 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0&gt; </m:t>
                                    </m:r>
                                  </m:e>
                                </m:d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&lt;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&lt;0</m:t>
                            </m:r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=&lt;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.  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Since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/>
                  <a:t> is unitary,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&gt;|0&gt;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.  So,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=1</m:t>
                    </m:r>
                  </m:oMath>
                </a14:m>
                <a:r>
                  <a:rPr lang="en-US" sz="2000" noProof="0" dirty="0"/>
                  <a:t>.  This is a contradiction.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No checkpointing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  <a:blipFill>
                <a:blip r:embed="rId3"/>
                <a:stretch>
                  <a:fillRect l="-880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8453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9592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I can safely say that no one understands Quantum Mechanics - Feynman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256208"/>
            <a:ext cx="8458200" cy="23622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So far, so good</a:t>
            </a:r>
          </a:p>
          <a:p>
            <a:pPr marL="0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9907A-0EA6-663C-97E1-4768D5661C3F}"/>
              </a:ext>
            </a:extLst>
          </p:cNvPr>
          <p:cNvGrpSpPr/>
          <p:nvPr/>
        </p:nvGrpSpPr>
        <p:grpSpPr>
          <a:xfrm>
            <a:off x="762008" y="1664067"/>
            <a:ext cx="6300278" cy="2450733"/>
            <a:chOff x="762008" y="1664067"/>
            <a:chExt cx="6300278" cy="24507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28744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1246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1385" y="1997988"/>
              <a:ext cx="0" cy="11462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28174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52600" y="1775476"/>
                <a:ext cx="0" cy="512246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3362527" y="172355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1152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5163199" y="2915984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4840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5300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5538294" y="288300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3769091" y="166406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5A9E212-F8B1-09C5-CD96-06BCEE8630CA}"/>
              </a:ext>
            </a:extLst>
          </p:cNvPr>
          <p:cNvSpPr txBox="1"/>
          <p:nvPr/>
        </p:nvSpPr>
        <p:spPr>
          <a:xfrm>
            <a:off x="545999" y="16572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1</a:t>
            </a:r>
          </a:p>
        </p:txBody>
      </p:sp>
    </p:spTree>
    <p:extLst>
      <p:ext uri="{BB962C8B-B14F-4D97-AF65-F5344CB8AC3E}">
        <p14:creationId xmlns:p14="http://schemas.microsoft.com/office/powerpoint/2010/main" val="8929106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Parity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/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/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noProof="0">
                          <a:latin typeface="Cambria Math" panose="02040503050406030204" pitchFamily="18" charset="0"/>
                        </a:rPr>
                        <m:t>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B433263-E258-2AC1-BE1D-D69C4A0C529F}"/>
              </a:ext>
            </a:extLst>
          </p:cNvPr>
          <p:cNvSpPr txBox="1"/>
          <p:nvPr/>
        </p:nvSpPr>
        <p:spPr>
          <a:xfrm>
            <a:off x="3767123" y="378873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20" name="Straight Connector 30719">
            <a:extLst>
              <a:ext uri="{FF2B5EF4-FFF2-40B4-BE49-F238E27FC236}">
                <a16:creationId xmlns:a16="http://schemas.microsoft.com/office/drawing/2014/main" id="{25764EF2-6EF9-A076-1823-0702844BAE2B}"/>
              </a:ext>
            </a:extLst>
          </p:cNvPr>
          <p:cNvCxnSpPr>
            <a:cxnSpLocks/>
          </p:cNvCxnSpPr>
          <p:nvPr/>
        </p:nvCxnSpPr>
        <p:spPr bwMode="auto">
          <a:xfrm>
            <a:off x="5248247" y="3979455"/>
            <a:ext cx="8477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2" name="Straight Connector 30721">
            <a:extLst>
              <a:ext uri="{FF2B5EF4-FFF2-40B4-BE49-F238E27FC236}">
                <a16:creationId xmlns:a16="http://schemas.microsoft.com/office/drawing/2014/main" id="{4D023485-161E-81B1-6DF2-059ABF30860D}"/>
              </a:ext>
            </a:extLst>
          </p:cNvPr>
          <p:cNvCxnSpPr>
            <a:cxnSpLocks/>
            <a:endCxn id="30732" idx="0"/>
          </p:cNvCxnSpPr>
          <p:nvPr/>
        </p:nvCxnSpPr>
        <p:spPr bwMode="auto">
          <a:xfrm>
            <a:off x="2928923" y="2057400"/>
            <a:ext cx="0" cy="175074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3" name="Straight Connector 30722">
            <a:extLst>
              <a:ext uri="{FF2B5EF4-FFF2-40B4-BE49-F238E27FC236}">
                <a16:creationId xmlns:a16="http://schemas.microsoft.com/office/drawing/2014/main" id="{B6C4701B-C9C8-C9B5-0ED4-0F4682ED5940}"/>
              </a:ext>
            </a:extLst>
          </p:cNvPr>
          <p:cNvCxnSpPr>
            <a:cxnSpLocks/>
          </p:cNvCxnSpPr>
          <p:nvPr/>
        </p:nvCxnSpPr>
        <p:spPr bwMode="auto">
          <a:xfrm>
            <a:off x="3995723" y="2527756"/>
            <a:ext cx="0" cy="128224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726" name="Rectangle 30725">
            <a:extLst>
              <a:ext uri="{FF2B5EF4-FFF2-40B4-BE49-F238E27FC236}">
                <a16:creationId xmlns:a16="http://schemas.microsoft.com/office/drawing/2014/main" id="{F5D07E70-6DC4-13AB-CBF9-0F6D9138B1B0}"/>
              </a:ext>
            </a:extLst>
          </p:cNvPr>
          <p:cNvSpPr/>
          <p:nvPr/>
        </p:nvSpPr>
        <p:spPr bwMode="auto">
          <a:xfrm>
            <a:off x="3767123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29" name="Rectangle 30728">
            <a:extLst>
              <a:ext uri="{FF2B5EF4-FFF2-40B4-BE49-F238E27FC236}">
                <a16:creationId xmlns:a16="http://schemas.microsoft.com/office/drawing/2014/main" id="{D63FEB81-32BD-828F-715E-5E2CC8355C1E}"/>
              </a:ext>
            </a:extLst>
          </p:cNvPr>
          <p:cNvSpPr/>
          <p:nvPr/>
        </p:nvSpPr>
        <p:spPr bwMode="auto">
          <a:xfrm>
            <a:off x="4800600" y="3810000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0" name="Rectangle 30729">
            <a:extLst>
              <a:ext uri="{FF2B5EF4-FFF2-40B4-BE49-F238E27FC236}">
                <a16:creationId xmlns:a16="http://schemas.microsoft.com/office/drawing/2014/main" id="{870B2372-9555-6408-A85D-0A2AAC77A724}"/>
              </a:ext>
            </a:extLst>
          </p:cNvPr>
          <p:cNvSpPr/>
          <p:nvPr/>
        </p:nvSpPr>
        <p:spPr bwMode="auto">
          <a:xfrm>
            <a:off x="2706261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1" name="TextBox 30730">
            <a:extLst>
              <a:ext uri="{FF2B5EF4-FFF2-40B4-BE49-F238E27FC236}">
                <a16:creationId xmlns:a16="http://schemas.microsoft.com/office/drawing/2014/main" id="{1B29E83D-AC89-662D-2180-62539E499A8D}"/>
              </a:ext>
            </a:extLst>
          </p:cNvPr>
          <p:cNvSpPr txBox="1"/>
          <p:nvPr/>
        </p:nvSpPr>
        <p:spPr>
          <a:xfrm>
            <a:off x="4800600" y="3803969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30732" name="TextBox 30731">
            <a:extLst>
              <a:ext uri="{FF2B5EF4-FFF2-40B4-BE49-F238E27FC236}">
                <a16:creationId xmlns:a16="http://schemas.microsoft.com/office/drawing/2014/main" id="{ADA48E0F-BBD3-2CBD-348F-9F05B3B6BAF6}"/>
              </a:ext>
            </a:extLst>
          </p:cNvPr>
          <p:cNvSpPr txBox="1"/>
          <p:nvPr/>
        </p:nvSpPr>
        <p:spPr>
          <a:xfrm>
            <a:off x="2700323" y="380814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64" name="Straight Connector 30763">
            <a:extLst>
              <a:ext uri="{FF2B5EF4-FFF2-40B4-BE49-F238E27FC236}">
                <a16:creationId xmlns:a16="http://schemas.microsoft.com/office/drawing/2014/main" id="{8742F238-77B7-CF2C-9E82-FA435328E708}"/>
              </a:ext>
            </a:extLst>
          </p:cNvPr>
          <p:cNvCxnSpPr>
            <a:cxnSpLocks/>
          </p:cNvCxnSpPr>
          <p:nvPr/>
        </p:nvCxnSpPr>
        <p:spPr bwMode="auto">
          <a:xfrm>
            <a:off x="1623970" y="30480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5" name="Straight Connector 30764">
            <a:extLst>
              <a:ext uri="{FF2B5EF4-FFF2-40B4-BE49-F238E27FC236}">
                <a16:creationId xmlns:a16="http://schemas.microsoft.com/office/drawing/2014/main" id="{D1A9D659-1F28-DD12-A963-A5C968F770E8}"/>
              </a:ext>
            </a:extLst>
          </p:cNvPr>
          <p:cNvCxnSpPr>
            <a:cxnSpLocks/>
          </p:cNvCxnSpPr>
          <p:nvPr/>
        </p:nvCxnSpPr>
        <p:spPr bwMode="auto">
          <a:xfrm>
            <a:off x="1633523" y="4003057"/>
            <a:ext cx="1066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8" name="Straight Connector 30767">
            <a:extLst>
              <a:ext uri="{FF2B5EF4-FFF2-40B4-BE49-F238E27FC236}">
                <a16:creationId xmlns:a16="http://schemas.microsoft.com/office/drawing/2014/main" id="{89CE4BCE-C1E0-6D33-189F-D3898FCDA3D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5146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9" name="Straight Connector 30768">
            <a:extLst>
              <a:ext uri="{FF2B5EF4-FFF2-40B4-BE49-F238E27FC236}">
                <a16:creationId xmlns:a16="http://schemas.microsoft.com/office/drawing/2014/main" id="{60866519-E7FE-2F3B-8ADE-7C397565A7C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0574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/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/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/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73" name="Straight Connector 30772">
            <a:extLst>
              <a:ext uri="{FF2B5EF4-FFF2-40B4-BE49-F238E27FC236}">
                <a16:creationId xmlns:a16="http://schemas.microsoft.com/office/drawing/2014/main" id="{0A2B08D8-6A25-4170-FB10-DEB2EF9E73AA}"/>
              </a:ext>
            </a:extLst>
          </p:cNvPr>
          <p:cNvCxnSpPr>
            <a:cxnSpLocks/>
          </p:cNvCxnSpPr>
          <p:nvPr/>
        </p:nvCxnSpPr>
        <p:spPr bwMode="auto">
          <a:xfrm flipH="1">
            <a:off x="5020492" y="3048000"/>
            <a:ext cx="8708" cy="73858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78" name="Straight Connector 30777">
            <a:extLst>
              <a:ext uri="{FF2B5EF4-FFF2-40B4-BE49-F238E27FC236}">
                <a16:creationId xmlns:a16="http://schemas.microsoft.com/office/drawing/2014/main" id="{CE69D93D-B5AD-0C77-C7A0-091BD8AD5718}"/>
              </a:ext>
            </a:extLst>
          </p:cNvPr>
          <p:cNvCxnSpPr>
            <a:cxnSpLocks/>
          </p:cNvCxnSpPr>
          <p:nvPr/>
        </p:nvCxnSpPr>
        <p:spPr bwMode="auto">
          <a:xfrm>
            <a:off x="4224323" y="4005036"/>
            <a:ext cx="57627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81" name="Straight Connector 30780">
            <a:extLst>
              <a:ext uri="{FF2B5EF4-FFF2-40B4-BE49-F238E27FC236}">
                <a16:creationId xmlns:a16="http://schemas.microsoft.com/office/drawing/2014/main" id="{43361A47-FF5E-9F12-72DC-8FEA3ABE3518}"/>
              </a:ext>
            </a:extLst>
          </p:cNvPr>
          <p:cNvCxnSpPr>
            <a:cxnSpLocks/>
          </p:cNvCxnSpPr>
          <p:nvPr/>
        </p:nvCxnSpPr>
        <p:spPr bwMode="auto">
          <a:xfrm>
            <a:off x="3137781" y="4003057"/>
            <a:ext cx="62934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0614930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3043" y="6353069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Superdense coding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Alice has first bit, Bob second bit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performs one of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producing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(to send 00),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(to send 01),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send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10)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(to send 11).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measures joint state qubit measurement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Can be used to teleport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: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  −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  <a:blipFill>
                <a:blip r:embed="rId3"/>
                <a:stretch>
                  <a:fillRect l="-582" t="-1600" b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B40B6C2-4156-D1CE-5234-311971040428}"/>
              </a:ext>
            </a:extLst>
          </p:cNvPr>
          <p:cNvSpPr txBox="1"/>
          <p:nvPr/>
        </p:nvSpPr>
        <p:spPr>
          <a:xfrm>
            <a:off x="4628268" y="4483267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BDCB7F-9C73-89A4-749F-7DF34A3084F0}"/>
              </a:ext>
            </a:extLst>
          </p:cNvPr>
          <p:cNvGrpSpPr/>
          <p:nvPr/>
        </p:nvGrpSpPr>
        <p:grpSpPr>
          <a:xfrm>
            <a:off x="859244" y="4589704"/>
            <a:ext cx="6926299" cy="1911240"/>
            <a:chOff x="1194026" y="4648537"/>
            <a:chExt cx="6926299" cy="1911240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162CF867-1B14-A692-361D-83DB4A568CAD}"/>
                </a:ext>
              </a:extLst>
            </p:cNvPr>
            <p:cNvSpPr/>
            <p:nvPr/>
          </p:nvSpPr>
          <p:spPr bwMode="auto">
            <a:xfrm rot="16200000">
              <a:off x="3564516" y="4965661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375E63-6BE5-4023-9879-787A763859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48642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72BB11-2293-85D9-7B12-4AC28DE6F7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6306423"/>
              <a:ext cx="2860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BB78BF-2B43-7D7D-5B66-723F383FCC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55500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513C23-24CE-B1C8-D74B-E58708860509}"/>
                </a:ext>
              </a:extLst>
            </p:cNvPr>
            <p:cNvCxnSpPr>
              <a:cxnSpLocks/>
              <a:endCxn id="5" idx="1"/>
            </p:cNvCxnSpPr>
            <p:nvPr/>
          </p:nvCxnSpPr>
          <p:spPr bwMode="auto">
            <a:xfrm>
              <a:off x="5305693" y="6329000"/>
              <a:ext cx="9227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D7981A-F7E6-977F-AC2F-195E603169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85668" y="6312067"/>
              <a:ext cx="762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2A13DB-989D-AF23-5D84-0644E60A38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5397667"/>
              <a:ext cx="7460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3C46AD-89FB-431C-E18A-567ECC7F50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4940467"/>
              <a:ext cx="21176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EC2FA5-C468-3241-D10F-C76A4BF673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7068" y="4940467"/>
              <a:ext cx="1" cy="11430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B97A2C-9652-FC47-AC3B-0E36CCC93C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85468" y="5397667"/>
              <a:ext cx="1" cy="6858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354374-0510-87DC-50C9-98B1A32A8D78}"/>
                </a:ext>
              </a:extLst>
            </p:cNvPr>
            <p:cNvSpPr txBox="1"/>
            <p:nvPr/>
          </p:nvSpPr>
          <p:spPr>
            <a:xfrm>
              <a:off x="4848493" y="61596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7BC208-989F-B334-5915-EA897B424F80}"/>
                </a:ext>
              </a:extLst>
            </p:cNvPr>
            <p:cNvSpPr txBox="1"/>
            <p:nvPr/>
          </p:nvSpPr>
          <p:spPr>
            <a:xfrm>
              <a:off x="6228468" y="60834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/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111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/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99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/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20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DE3E07-2BBB-6DBE-5F21-B0CA0EA1030F}"/>
                </a:ext>
              </a:extLst>
            </p:cNvPr>
            <p:cNvSpPr txBox="1"/>
            <p:nvPr/>
          </p:nvSpPr>
          <p:spPr>
            <a:xfrm>
              <a:off x="4644223" y="499755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74A730-DBB2-B467-8929-BDA883C62572}"/>
                </a:ext>
              </a:extLst>
            </p:cNvPr>
            <p:cNvSpPr txBox="1"/>
            <p:nvPr/>
          </p:nvSpPr>
          <p:spPr>
            <a:xfrm>
              <a:off x="3806029" y="5054767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F78157-5D12-41FF-BD9A-8C8D190428B3}"/>
                </a:ext>
              </a:extLst>
            </p:cNvPr>
            <p:cNvSpPr/>
            <p:nvPr/>
          </p:nvSpPr>
          <p:spPr bwMode="auto">
            <a:xfrm>
              <a:off x="4841780" y="6083467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AA1E95-7552-DC46-22F7-3579462D8129}"/>
                </a:ext>
              </a:extLst>
            </p:cNvPr>
            <p:cNvSpPr/>
            <p:nvPr/>
          </p:nvSpPr>
          <p:spPr bwMode="auto">
            <a:xfrm>
              <a:off x="6228468" y="6100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59802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Determine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one measurement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=1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=0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0&gt;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  <a:blipFill>
                <a:blip r:embed="rId3"/>
                <a:stretch>
                  <a:fillRect l="-960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D5CDDEC-2B54-7924-D47E-FBF354A0667F}"/>
              </a:ext>
            </a:extLst>
          </p:cNvPr>
          <p:cNvGrpSpPr/>
          <p:nvPr/>
        </p:nvGrpSpPr>
        <p:grpSpPr>
          <a:xfrm>
            <a:off x="542441" y="3842825"/>
            <a:ext cx="7754318" cy="1828800"/>
            <a:chOff x="165912" y="3276600"/>
            <a:chExt cx="7754318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980425-4210-798F-22D3-FDAC9B7E59C7}"/>
                </a:ext>
              </a:extLst>
            </p:cNvPr>
            <p:cNvSpPr/>
            <p:nvPr/>
          </p:nvSpPr>
          <p:spPr bwMode="auto">
            <a:xfrm>
              <a:off x="3266337" y="381000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A8C0C-2F9D-C267-C0A7-C2944403A2D4}"/>
                </a:ext>
              </a:extLst>
            </p:cNvPr>
            <p:cNvSpPr txBox="1"/>
            <p:nvPr/>
          </p:nvSpPr>
          <p:spPr>
            <a:xfrm>
              <a:off x="3200400" y="3810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6F2D6FCD-9683-26CD-497D-321B91CD051F}"/>
                </a:ext>
              </a:extLst>
            </p:cNvPr>
            <p:cNvSpPr/>
            <p:nvPr/>
          </p:nvSpPr>
          <p:spPr bwMode="auto">
            <a:xfrm rot="16200000">
              <a:off x="7394448" y="3705653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6BE84A-8E6F-47DD-AEF6-33FE089E3E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3962400"/>
              <a:ext cx="155562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D94642-4D66-0687-448C-58C3D139C3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4649037"/>
              <a:ext cx="291924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96474B-C281-188B-8710-E4839A47511A}"/>
                </a:ext>
              </a:extLst>
            </p:cNvPr>
            <p:cNvSpPr/>
            <p:nvPr/>
          </p:nvSpPr>
          <p:spPr bwMode="auto">
            <a:xfrm>
              <a:off x="4660761" y="3276600"/>
              <a:ext cx="36576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0B089-335A-3589-D5BF-D32601D2EC15}"/>
                </a:ext>
              </a:extLst>
            </p:cNvPr>
            <p:cNvSpPr txBox="1"/>
            <p:nvPr/>
          </p:nvSpPr>
          <p:spPr>
            <a:xfrm>
              <a:off x="4495800" y="395912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C24E0B-D950-47EF-06C0-8C63CA017A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1" y="4648200"/>
              <a:ext cx="289102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34F0B5-B107-B2DC-164B-D7395A5447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65F3CA-8BC8-4B7A-B642-6CDD83B79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770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040A4-6E2C-CCA7-16BF-D7C83BD054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7016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/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09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/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blipFill>
                  <a:blip r:embed="rId5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0D5423-001D-B414-1C20-9FA0BF94ACB1}"/>
                </a:ext>
              </a:extLst>
            </p:cNvPr>
            <p:cNvSpPr/>
            <p:nvPr/>
          </p:nvSpPr>
          <p:spPr bwMode="auto">
            <a:xfrm>
              <a:off x="6085737" y="379089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9F0703-051B-6B1A-4E80-DC222026FE45}"/>
                </a:ext>
              </a:extLst>
            </p:cNvPr>
            <p:cNvSpPr txBox="1"/>
            <p:nvPr/>
          </p:nvSpPr>
          <p:spPr>
            <a:xfrm>
              <a:off x="6019800" y="3790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43951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Deutch-</a:t>
            </a:r>
            <a:r>
              <a:rPr lang="en-US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Josza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which is either constant or balanced.</a:t>
                </a: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it?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n-bit quantity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  <a:blipFill>
                <a:blip r:embed="rId3"/>
                <a:stretch>
                  <a:fillRect l="-962" t="-595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/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|0&gt;−|1&gt;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3F58B4C-0019-A2C1-304F-14CCC72395BA}"/>
              </a:ext>
            </a:extLst>
          </p:cNvPr>
          <p:cNvGrpSpPr/>
          <p:nvPr/>
        </p:nvGrpSpPr>
        <p:grpSpPr>
          <a:xfrm>
            <a:off x="221061" y="2308186"/>
            <a:ext cx="7423309" cy="4201471"/>
            <a:chOff x="-228600" y="2133600"/>
            <a:chExt cx="7423309" cy="420147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782B504-2A09-2540-5B44-1ED2B29A7534}"/>
                </a:ext>
              </a:extLst>
            </p:cNvPr>
            <p:cNvSpPr/>
            <p:nvPr/>
          </p:nvSpPr>
          <p:spPr bwMode="auto">
            <a:xfrm rot="16200000">
              <a:off x="6632449" y="2271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287DA3-23E1-26F1-4DC9-6E119E4DEA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25284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5CC2C5-565E-B480-C8BA-FED1BA14B8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5614636"/>
              <a:ext cx="2571323" cy="2416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45BBDA-7FF9-8E6D-5615-68F4EEDB6307}"/>
                </a:ext>
              </a:extLst>
            </p:cNvPr>
            <p:cNvSpPr/>
            <p:nvPr/>
          </p:nvSpPr>
          <p:spPr bwMode="auto">
            <a:xfrm>
              <a:off x="3822561" y="5347892"/>
              <a:ext cx="685800" cy="685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BBD27A-79B9-348A-18AF-08C38028BB68}"/>
                </a:ext>
              </a:extLst>
            </p:cNvPr>
            <p:cNvSpPr txBox="1"/>
            <p:nvPr/>
          </p:nvSpPr>
          <p:spPr>
            <a:xfrm>
              <a:off x="3765709" y="5486400"/>
              <a:ext cx="685800" cy="68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1196C8-525E-D487-F830-D0BFB94C2BF6}"/>
                </a:ext>
              </a:extLst>
            </p:cNvPr>
            <p:cNvCxnSpPr>
              <a:cxnSpLocks/>
              <a:stCxn id="32" idx="7"/>
            </p:cNvCxnSpPr>
            <p:nvPr/>
          </p:nvCxnSpPr>
          <p:spPr bwMode="auto">
            <a:xfrm>
              <a:off x="4383613" y="2523759"/>
              <a:ext cx="950387" cy="473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426A87-2E43-5522-DF9F-EC4D28F66F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2528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5630F6-E92B-8245-4601-002DABE9975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38857" y="4343400"/>
              <a:ext cx="69951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/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143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/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EC8994-262C-15CD-A4F3-8E017FFB97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32142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/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73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0F40D7-85B2-A6EF-CA12-11BB2E3B6B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4358451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/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14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EBC571-9AE4-62F8-F829-00C67614CE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22611" y="3228945"/>
              <a:ext cx="65336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03E69D-BF86-1BEB-940E-48F7452F55C9}"/>
                </a:ext>
              </a:extLst>
            </p:cNvPr>
            <p:cNvCxnSpPr>
              <a:cxnSpLocks/>
              <a:endCxn id="32" idx="1"/>
            </p:cNvCxnSpPr>
            <p:nvPr/>
          </p:nvCxnSpPr>
          <p:spPr bwMode="auto">
            <a:xfrm>
              <a:off x="3038857" y="2514600"/>
              <a:ext cx="747095" cy="91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7A0BCC-602F-4B7D-5BA9-BBA7EBB83734}"/>
                </a:ext>
              </a:extLst>
            </p:cNvPr>
            <p:cNvSpPr txBox="1"/>
            <p:nvPr/>
          </p:nvSpPr>
          <p:spPr>
            <a:xfrm>
              <a:off x="2710927" y="3514127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C4FAF8-0002-97D9-9768-A5CC39A159CD}"/>
                </a:ext>
              </a:extLst>
            </p:cNvPr>
            <p:cNvSpPr/>
            <p:nvPr/>
          </p:nvSpPr>
          <p:spPr bwMode="auto">
            <a:xfrm>
              <a:off x="3662172" y="2133600"/>
              <a:ext cx="845221" cy="2664172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C59753A-6719-6897-D0EA-FAD238F2FB38}"/>
                </a:ext>
              </a:extLst>
            </p:cNvPr>
            <p:cNvSpPr/>
            <p:nvPr/>
          </p:nvSpPr>
          <p:spPr bwMode="auto">
            <a:xfrm rot="16200000">
              <a:off x="6683454" y="3033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9EA3CB5-7076-53FE-F3F3-F3327E486EF4}"/>
                </a:ext>
              </a:extLst>
            </p:cNvPr>
            <p:cNvCxnSpPr>
              <a:cxnSpLocks/>
              <a:endCxn id="30723" idx="1"/>
            </p:cNvCxnSpPr>
            <p:nvPr/>
          </p:nvCxnSpPr>
          <p:spPr bwMode="auto">
            <a:xfrm>
              <a:off x="4495800" y="3290492"/>
              <a:ext cx="8382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BB425CF-DBE2-2387-6720-1CEDF7E4BD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3290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C0B15365-B9C7-BC5A-3AB1-A86759F2B241}"/>
                </a:ext>
              </a:extLst>
            </p:cNvPr>
            <p:cNvSpPr/>
            <p:nvPr/>
          </p:nvSpPr>
          <p:spPr bwMode="auto">
            <a:xfrm rot="16200000">
              <a:off x="6632449" y="41005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6200688-D8FC-F3F3-3ECF-E777574FA91B}"/>
                </a:ext>
              </a:extLst>
            </p:cNvPr>
            <p:cNvCxnSpPr>
              <a:cxnSpLocks/>
              <a:endCxn id="30727" idx="1"/>
            </p:cNvCxnSpPr>
            <p:nvPr/>
          </p:nvCxnSpPr>
          <p:spPr bwMode="auto">
            <a:xfrm>
              <a:off x="4419600" y="4357292"/>
              <a:ext cx="9144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07A778-4C99-B38B-2811-D2A837BEA6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43572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6311EE-B4CD-7C14-F868-CBFA95929188}"/>
                </a:ext>
              </a:extLst>
            </p:cNvPr>
            <p:cNvSpPr txBox="1"/>
            <p:nvPr/>
          </p:nvSpPr>
          <p:spPr>
            <a:xfrm>
              <a:off x="5467933" y="3519092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/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/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41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F22E37-CB56-6F34-BB8F-20329F7026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95800" y="5624147"/>
              <a:ext cx="2590800" cy="146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/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47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/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A833F9-447E-F8BB-47CC-B4E6BE736519}"/>
                </a:ext>
              </a:extLst>
            </p:cNvPr>
            <p:cNvSpPr/>
            <p:nvPr/>
          </p:nvSpPr>
          <p:spPr bwMode="auto">
            <a:xfrm>
              <a:off x="2673097" y="2347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793A8E-E727-0C14-84F8-C6D6ED933FA0}"/>
                </a:ext>
              </a:extLst>
            </p:cNvPr>
            <p:cNvSpPr txBox="1"/>
            <p:nvPr/>
          </p:nvSpPr>
          <p:spPr>
            <a:xfrm>
              <a:off x="2667000" y="2343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9A684E1-3D06-B945-6F08-257E8CBD10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4797772"/>
              <a:ext cx="0" cy="58985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567CCFB-011F-A35C-A90B-568953C7BD73}"/>
                </a:ext>
              </a:extLst>
            </p:cNvPr>
            <p:cNvSpPr/>
            <p:nvPr/>
          </p:nvSpPr>
          <p:spPr bwMode="auto">
            <a:xfrm>
              <a:off x="5340097" y="236674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328444F-66EB-8063-0547-B65CB8CF1CB1}"/>
                </a:ext>
              </a:extLst>
            </p:cNvPr>
            <p:cNvSpPr txBox="1"/>
            <p:nvPr/>
          </p:nvSpPr>
          <p:spPr>
            <a:xfrm>
              <a:off x="5334000" y="23622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93EC67-54FB-C1F4-29BB-4191E88F4232}"/>
                </a:ext>
              </a:extLst>
            </p:cNvPr>
            <p:cNvSpPr/>
            <p:nvPr/>
          </p:nvSpPr>
          <p:spPr bwMode="auto">
            <a:xfrm>
              <a:off x="2673097" y="3033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8B33DE-C3DA-AD03-2270-FBEAD466CCA1}"/>
                </a:ext>
              </a:extLst>
            </p:cNvPr>
            <p:cNvSpPr txBox="1"/>
            <p:nvPr/>
          </p:nvSpPr>
          <p:spPr>
            <a:xfrm>
              <a:off x="2667000" y="3028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0" name="Rectangle 30719">
              <a:extLst>
                <a:ext uri="{FF2B5EF4-FFF2-40B4-BE49-F238E27FC236}">
                  <a16:creationId xmlns:a16="http://schemas.microsoft.com/office/drawing/2014/main" id="{8352B717-BD54-D052-65AA-7E6DBF639E40}"/>
                </a:ext>
              </a:extLst>
            </p:cNvPr>
            <p:cNvSpPr/>
            <p:nvPr/>
          </p:nvSpPr>
          <p:spPr bwMode="auto">
            <a:xfrm>
              <a:off x="2673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1FE18B1A-0FAD-1141-1FF3-14C9313AB6CF}"/>
                </a:ext>
              </a:extLst>
            </p:cNvPr>
            <p:cNvSpPr txBox="1"/>
            <p:nvPr/>
          </p:nvSpPr>
          <p:spPr>
            <a:xfrm>
              <a:off x="2667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2" name="Rectangle 30721">
              <a:extLst>
                <a:ext uri="{FF2B5EF4-FFF2-40B4-BE49-F238E27FC236}">
                  <a16:creationId xmlns:a16="http://schemas.microsoft.com/office/drawing/2014/main" id="{619516A3-9C11-AE6C-557A-230D867A6447}"/>
                </a:ext>
              </a:extLst>
            </p:cNvPr>
            <p:cNvSpPr/>
            <p:nvPr/>
          </p:nvSpPr>
          <p:spPr bwMode="auto">
            <a:xfrm>
              <a:off x="5340097" y="3109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3" name="TextBox 30722">
              <a:extLst>
                <a:ext uri="{FF2B5EF4-FFF2-40B4-BE49-F238E27FC236}">
                  <a16:creationId xmlns:a16="http://schemas.microsoft.com/office/drawing/2014/main" id="{6A86771C-8D40-B102-01AA-65E5848602B6}"/>
                </a:ext>
              </a:extLst>
            </p:cNvPr>
            <p:cNvSpPr txBox="1"/>
            <p:nvPr/>
          </p:nvSpPr>
          <p:spPr>
            <a:xfrm>
              <a:off x="53340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6" name="Rectangle 30725">
              <a:extLst>
                <a:ext uri="{FF2B5EF4-FFF2-40B4-BE49-F238E27FC236}">
                  <a16:creationId xmlns:a16="http://schemas.microsoft.com/office/drawing/2014/main" id="{2224A3ED-B53A-30A5-3BE2-54A20ADADAB7}"/>
                </a:ext>
              </a:extLst>
            </p:cNvPr>
            <p:cNvSpPr/>
            <p:nvPr/>
          </p:nvSpPr>
          <p:spPr bwMode="auto">
            <a:xfrm>
              <a:off x="5340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7" name="TextBox 30726">
              <a:extLst>
                <a:ext uri="{FF2B5EF4-FFF2-40B4-BE49-F238E27FC236}">
                  <a16:creationId xmlns:a16="http://schemas.microsoft.com/office/drawing/2014/main" id="{47E59A2C-F960-88DC-E94A-4E2009D0AFD4}"/>
                </a:ext>
              </a:extLst>
            </p:cNvPr>
            <p:cNvSpPr txBox="1"/>
            <p:nvPr/>
          </p:nvSpPr>
          <p:spPr>
            <a:xfrm>
              <a:off x="5334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1924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DJ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sSup>
                      <m:sSup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</m:t>
                        </m:r>
                      </m:e>
                      <m:sup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  <m:sup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noProof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7199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Simon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: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 err="1"/>
                  <a:t>iff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noProof="0" dirty="0"/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sz="1600" noProof="0" dirty="0"/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:|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&gt;)=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Prepare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&gt;|0&gt;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)&gt;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second bit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first register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first register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𝑑𝑖𝑛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noProof="0" dirty="0"/>
                  <a:t>1, go to 2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Output 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  <a:blipFill>
                <a:blip r:embed="rId3"/>
                <a:stretch>
                  <a:fillRect l="-450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0400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kick back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+|1&gt;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 − 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  <a:blipFill>
                <a:blip r:embed="rId3"/>
                <a:stretch>
                  <a:fillRect l="-48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573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Estimation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95400"/>
                <a:ext cx="8686800" cy="4343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Phase estimation problem: Given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≤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…)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95400"/>
                <a:ext cx="8686800" cy="4343400"/>
              </a:xfrm>
              <a:blipFill>
                <a:blip r:embed="rId3"/>
                <a:stretch>
                  <a:fillRect l="-876" t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2223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Transform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𝑄𝐹𝑇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sub>
                        </m:sSub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  <a:blipFill>
                <a:blip r:embed="rId3"/>
                <a:stretch>
                  <a:fillRect l="-480" t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65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7141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/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/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0. 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4BF57E2-66AA-809D-25D6-2CF5D0DDB758}"/>
              </a:ext>
            </a:extLst>
          </p:cNvPr>
          <p:cNvGrpSpPr/>
          <p:nvPr/>
        </p:nvGrpSpPr>
        <p:grpSpPr>
          <a:xfrm>
            <a:off x="-93716" y="2110236"/>
            <a:ext cx="8932916" cy="3147564"/>
            <a:chOff x="-93716" y="2110236"/>
            <a:chExt cx="8932916" cy="314756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118E67-C5AC-DB08-1EF8-964B23DBE4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5800" y="2362200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/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909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925931-4AA3-66A1-B5D9-5DCBE58F111C}"/>
                </a:ext>
              </a:extLst>
            </p:cNvPr>
            <p:cNvSpPr/>
            <p:nvPr/>
          </p:nvSpPr>
          <p:spPr bwMode="auto">
            <a:xfrm>
              <a:off x="91440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1D6184-2892-604A-7B11-9213FEEBEB7B}"/>
                </a:ext>
              </a:extLst>
            </p:cNvPr>
            <p:cNvSpPr txBox="1"/>
            <p:nvPr/>
          </p:nvSpPr>
          <p:spPr>
            <a:xfrm>
              <a:off x="876532" y="2173025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DBF305-E656-461E-8CEC-551D877561ED}"/>
                </a:ext>
              </a:extLst>
            </p:cNvPr>
            <p:cNvSpPr/>
            <p:nvPr/>
          </p:nvSpPr>
          <p:spPr bwMode="auto">
            <a:xfrm>
              <a:off x="5775034" y="481584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1A3881-BED9-069C-6BC0-B2970EA805DF}"/>
                </a:ext>
              </a:extLst>
            </p:cNvPr>
            <p:cNvSpPr txBox="1"/>
            <p:nvPr/>
          </p:nvSpPr>
          <p:spPr>
            <a:xfrm>
              <a:off x="5715000" y="4800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D7B869-B6FD-A491-A12A-08BB33BB811B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852484" y="4975860"/>
              <a:ext cx="4922550" cy="160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FC4AA7-2963-211C-3557-AC5B6267C1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8568" y="4980578"/>
              <a:ext cx="3684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ED5301-E06F-1A84-605E-0AD0B8242396}"/>
                </a:ext>
              </a:extLst>
            </p:cNvPr>
            <p:cNvSpPr txBox="1"/>
            <p:nvPr/>
          </p:nvSpPr>
          <p:spPr>
            <a:xfrm>
              <a:off x="1371600" y="21452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DDC972-7305-F6AE-B34B-0877A88CA2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60868" y="3276600"/>
              <a:ext cx="8637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F51B03-A563-2931-E20A-B1A2C768DC13}"/>
                </a:ext>
              </a:extLst>
            </p:cNvPr>
            <p:cNvSpPr txBox="1"/>
            <p:nvPr/>
          </p:nvSpPr>
          <p:spPr>
            <a:xfrm>
              <a:off x="2253731" y="2110236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09C4A09-64BB-BBEE-6908-4A551894E5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48000" y="2357691"/>
              <a:ext cx="32129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/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/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0&gt;</m:t>
                            </m:r>
                            <m:sSup>
                              <m:sSupPr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0. </m:t>
                                    </m:r>
                                    <m:sSub>
                                      <m:sSubPr>
                                        <m:ctrlP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1&gt; )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blipFill>
                  <a:blip r:embed="rId7"/>
                  <a:stretch>
                    <a:fillRect r="-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/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36" name="TextBox 30735">
              <a:extLst>
                <a:ext uri="{FF2B5EF4-FFF2-40B4-BE49-F238E27FC236}">
                  <a16:creationId xmlns:a16="http://schemas.microsoft.com/office/drawing/2014/main" id="{1F90A883-3541-5FA9-CDBF-982D2FD4B724}"/>
                </a:ext>
              </a:extLst>
            </p:cNvPr>
            <p:cNvSpPr txBox="1"/>
            <p:nvPr/>
          </p:nvSpPr>
          <p:spPr>
            <a:xfrm>
              <a:off x="1905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39" name="TextBox 30738">
              <a:extLst>
                <a:ext uri="{FF2B5EF4-FFF2-40B4-BE49-F238E27FC236}">
                  <a16:creationId xmlns:a16="http://schemas.microsoft.com/office/drawing/2014/main" id="{1D290806-E421-6F06-BC48-4B26B773F1AC}"/>
                </a:ext>
              </a:extLst>
            </p:cNvPr>
            <p:cNvSpPr txBox="1"/>
            <p:nvPr/>
          </p:nvSpPr>
          <p:spPr>
            <a:xfrm>
              <a:off x="2667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743" name="Straight Connector 30742">
              <a:extLst>
                <a:ext uri="{FF2B5EF4-FFF2-40B4-BE49-F238E27FC236}">
                  <a16:creationId xmlns:a16="http://schemas.microsoft.com/office/drawing/2014/main" id="{5532602D-DEA8-BB27-7B00-98A8DFFB1B83}"/>
                </a:ext>
              </a:extLst>
            </p:cNvPr>
            <p:cNvCxnSpPr>
              <a:cxnSpLocks/>
              <a:stCxn id="5" idx="2"/>
            </p:cNvCxnSpPr>
            <p:nvPr/>
          </p:nvCxnSpPr>
          <p:spPr bwMode="auto">
            <a:xfrm flipH="1">
              <a:off x="2895600" y="2565084"/>
              <a:ext cx="7620" cy="242954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0" name="Straight Connector 30759">
              <a:extLst>
                <a:ext uri="{FF2B5EF4-FFF2-40B4-BE49-F238E27FC236}">
                  <a16:creationId xmlns:a16="http://schemas.microsoft.com/office/drawing/2014/main" id="{8BE80930-2DAB-5AF3-179F-7911DC620B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2000" y="3200400"/>
              <a:ext cx="245040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2" name="Straight Connector 30761">
              <a:extLst>
                <a:ext uri="{FF2B5EF4-FFF2-40B4-BE49-F238E27FC236}">
                  <a16:creationId xmlns:a16="http://schemas.microsoft.com/office/drawing/2014/main" id="{2508D2BC-20B3-0A03-7036-8D7D877FE98B}"/>
                </a:ext>
              </a:extLst>
            </p:cNvPr>
            <p:cNvCxnSpPr>
              <a:cxnSpLocks/>
              <a:stCxn id="2" idx="2"/>
            </p:cNvCxnSpPr>
            <p:nvPr/>
          </p:nvCxnSpPr>
          <p:spPr bwMode="auto">
            <a:xfrm>
              <a:off x="1607820" y="2529840"/>
              <a:ext cx="7620" cy="69130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F0DBF52A-A666-25ED-9B86-5A222D9BBE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38982" y="3403568"/>
              <a:ext cx="0" cy="159105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73" name="TextBox 30772">
              <a:extLst>
                <a:ext uri="{FF2B5EF4-FFF2-40B4-BE49-F238E27FC236}">
                  <a16:creationId xmlns:a16="http://schemas.microsoft.com/office/drawing/2014/main" id="{903E2130-9CA2-E3B7-B728-210357A48561}"/>
                </a:ext>
              </a:extLst>
            </p:cNvPr>
            <p:cNvSpPr txBox="1"/>
            <p:nvPr/>
          </p:nvSpPr>
          <p:spPr>
            <a:xfrm>
              <a:off x="914400" y="3729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6F3A15-9D56-1BCB-CBF3-C7DF027EE11A}"/>
                </a:ext>
              </a:extLst>
            </p:cNvPr>
            <p:cNvSpPr/>
            <p:nvPr/>
          </p:nvSpPr>
          <p:spPr bwMode="auto">
            <a:xfrm>
              <a:off x="1447800" y="220980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2B4A0E-28DF-D6AC-F969-9C98CE9556CF}"/>
                </a:ext>
              </a:extLst>
            </p:cNvPr>
            <p:cNvSpPr/>
            <p:nvPr/>
          </p:nvSpPr>
          <p:spPr bwMode="auto">
            <a:xfrm>
              <a:off x="196596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EA3694-D8FD-83D1-0A43-6698A0CA8CBF}"/>
                </a:ext>
              </a:extLst>
            </p:cNvPr>
            <p:cNvSpPr/>
            <p:nvPr/>
          </p:nvSpPr>
          <p:spPr bwMode="auto">
            <a:xfrm>
              <a:off x="2743200" y="2245044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03CC5D-327B-DB28-2608-520606F1F9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39108" y="239401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F45542-AC8E-8EFA-F323-0E4CDFA17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52600" y="2432607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AAAF42-EBEE-DF48-772A-30FA290B89A2}"/>
                </a:ext>
              </a:extLst>
            </p:cNvPr>
            <p:cNvSpPr/>
            <p:nvPr/>
          </p:nvSpPr>
          <p:spPr bwMode="auto">
            <a:xfrm>
              <a:off x="327660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8BCE63-FE8F-CBE3-6518-66B737EC1DB8}"/>
                </a:ext>
              </a:extLst>
            </p:cNvPr>
            <p:cNvSpPr txBox="1"/>
            <p:nvPr/>
          </p:nvSpPr>
          <p:spPr>
            <a:xfrm>
              <a:off x="3238732" y="3030124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A1FA78-B79C-6C0E-6C59-3DC116CFEE96}"/>
                </a:ext>
              </a:extLst>
            </p:cNvPr>
            <p:cNvSpPr txBox="1"/>
            <p:nvPr/>
          </p:nvSpPr>
          <p:spPr>
            <a:xfrm>
              <a:off x="37338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E0FAC-6652-EE2C-4E6E-8BCE32BDBD3C}"/>
                </a:ext>
              </a:extLst>
            </p:cNvPr>
            <p:cNvSpPr txBox="1"/>
            <p:nvPr/>
          </p:nvSpPr>
          <p:spPr>
            <a:xfrm>
              <a:off x="4615931" y="2967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47CB05-975F-F294-2947-C77CD78CB209}"/>
                </a:ext>
              </a:extLst>
            </p:cNvPr>
            <p:cNvSpPr txBox="1"/>
            <p:nvPr/>
          </p:nvSpPr>
          <p:spPr>
            <a:xfrm>
              <a:off x="42672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18E179-540C-BD4A-9A45-788AF27AB676}"/>
                </a:ext>
              </a:extLst>
            </p:cNvPr>
            <p:cNvSpPr txBox="1"/>
            <p:nvPr/>
          </p:nvSpPr>
          <p:spPr>
            <a:xfrm>
              <a:off x="4968243" y="3059668"/>
              <a:ext cx="59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n-1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5CE693-FA03-78EC-C608-71A4363AC587}"/>
                </a:ext>
              </a:extLst>
            </p:cNvPr>
            <p:cNvSpPr/>
            <p:nvPr/>
          </p:nvSpPr>
          <p:spPr bwMode="auto">
            <a:xfrm>
              <a:off x="3810000" y="306689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26AE93-EA06-B4DE-8815-D7722A67BEE8}"/>
                </a:ext>
              </a:extLst>
            </p:cNvPr>
            <p:cNvSpPr/>
            <p:nvPr/>
          </p:nvSpPr>
          <p:spPr bwMode="auto">
            <a:xfrm>
              <a:off x="432816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4204FA-F32B-13DB-6C1E-2261286ACD2A}"/>
                </a:ext>
              </a:extLst>
            </p:cNvPr>
            <p:cNvSpPr/>
            <p:nvPr/>
          </p:nvSpPr>
          <p:spPr bwMode="auto">
            <a:xfrm>
              <a:off x="4996931" y="3102143"/>
              <a:ext cx="471901" cy="28426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02DC62-A0D1-3268-65DF-6207F3B7C1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1308" y="325111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6006E1-D9B8-7AEC-48AD-20A253BF93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3289706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76354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31974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Mach-Zender Interferometer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919897"/>
            <a:ext cx="8458200" cy="1698511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0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1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Huh?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55008-6937-3D46-E338-A7A3E9969C45}"/>
              </a:ext>
            </a:extLst>
          </p:cNvPr>
          <p:cNvGrpSpPr/>
          <p:nvPr/>
        </p:nvGrpSpPr>
        <p:grpSpPr>
          <a:xfrm>
            <a:off x="762008" y="1533741"/>
            <a:ext cx="7086593" cy="3266859"/>
            <a:chOff x="762008" y="1305141"/>
            <a:chExt cx="7086593" cy="326685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33316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5818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2511" y="1536342"/>
              <a:ext cx="0" cy="99104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32746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42589" y="1775476"/>
                <a:ext cx="10011" cy="510524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5003653" y="1261907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5724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6077608" y="235427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9412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9872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6324609" y="2426219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5181609" y="1685175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13EACA-B507-B802-A3F9-C4A454E23D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27625" y="2356104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962DA5-066C-B29C-9600-6E3C490621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631" y="3352800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306F05-0C10-E405-A913-770D14EEDD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09953" y="2283635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8E8172-90B5-59E8-BD17-2C6FC39C35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1385" y="2574150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18C3FA-CF52-A500-94CF-52F6642C80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2159" y="2583506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E4D23D-8160-A2EB-338A-BDAE0B2DCF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25856" y="2583506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FBEBF6-BC0E-FA72-2329-B3764CC162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1600" y="255338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9ADD7-BDCA-1EAE-C9F1-774099DFA443}"/>
                </a:ext>
              </a:extLst>
            </p:cNvPr>
            <p:cNvSpPr txBox="1"/>
            <p:nvPr/>
          </p:nvSpPr>
          <p:spPr>
            <a:xfrm>
              <a:off x="3847203" y="184625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A33ADC-53B3-9650-87D8-4958A5202FD0}"/>
                </a:ext>
              </a:extLst>
            </p:cNvPr>
            <p:cNvSpPr txBox="1"/>
            <p:nvPr/>
          </p:nvSpPr>
          <p:spPr>
            <a:xfrm>
              <a:off x="2181227" y="220433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B00BD9-C301-EEA9-BD9F-4925EDD923BA}"/>
                </a:ext>
              </a:extLst>
            </p:cNvPr>
            <p:cNvSpPr txBox="1"/>
            <p:nvPr/>
          </p:nvSpPr>
          <p:spPr>
            <a:xfrm>
              <a:off x="4865213" y="361591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B1317-097E-2ADF-C29D-88CB8535CCFB}"/>
                </a:ext>
              </a:extLst>
            </p:cNvPr>
            <p:cNvSpPr txBox="1"/>
            <p:nvPr/>
          </p:nvSpPr>
          <p:spPr>
            <a:xfrm>
              <a:off x="4114801" y="2625852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5CD0E5-AF48-E4E1-2BA7-19AAA212FA2E}"/>
                </a:ext>
              </a:extLst>
            </p:cNvPr>
            <p:cNvSpPr txBox="1"/>
            <p:nvPr/>
          </p:nvSpPr>
          <p:spPr>
            <a:xfrm>
              <a:off x="3561394" y="2938046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C25F7F-41FD-5D26-337A-E84D4E6B13BA}"/>
                </a:ext>
              </a:extLst>
            </p:cNvPr>
            <p:cNvSpPr txBox="1"/>
            <p:nvPr/>
          </p:nvSpPr>
          <p:spPr>
            <a:xfrm>
              <a:off x="4171369" y="3221844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7CB175-643A-86D6-F231-7546AC619D42}"/>
                </a:ext>
              </a:extLst>
            </p:cNvPr>
            <p:cNvSpPr txBox="1"/>
            <p:nvPr/>
          </p:nvSpPr>
          <p:spPr>
            <a:xfrm>
              <a:off x="4932994" y="2895600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E7BAC6D-AE1A-443C-3323-2D83C463C88D}"/>
              </a:ext>
            </a:extLst>
          </p:cNvPr>
          <p:cNvSpPr txBox="1"/>
          <p:nvPr/>
        </p:nvSpPr>
        <p:spPr>
          <a:xfrm>
            <a:off x="-78179" y="14286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2</a:t>
            </a:r>
          </a:p>
        </p:txBody>
      </p:sp>
    </p:spTree>
    <p:extLst>
      <p:ext uri="{BB962C8B-B14F-4D97-AF65-F5344CB8AC3E}">
        <p14:creationId xmlns:p14="http://schemas.microsoft.com/office/powerpoint/2010/main" val="17834562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275570"/>
                <a:ext cx="7924800" cy="93423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 is an eigenstate of a unitary operator,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noProof="0" dirty="0"/>
                  <a:t>, so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&gt;.</m:t>
                    </m:r>
                  </m:oMath>
                </a14:m>
                <a:r>
                  <a:rPr lang="en-US" sz="1800" noProof="0" dirty="0"/>
                  <a:t>  </a:t>
                </a:r>
                <a14:m>
                  <m:oMath xmlns:m="http://schemas.openxmlformats.org/officeDocument/2006/math"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&gt; =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 (a binary expansion) 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275570"/>
                <a:ext cx="7924800" cy="934230"/>
              </a:xfrm>
              <a:blipFill>
                <a:blip r:embed="rId3"/>
                <a:stretch>
                  <a:fillRect l="-960" t="-45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7E095B0-42CB-7747-E686-8BF7C2229F03}"/>
              </a:ext>
            </a:extLst>
          </p:cNvPr>
          <p:cNvGrpSpPr/>
          <p:nvPr/>
        </p:nvGrpSpPr>
        <p:grpSpPr>
          <a:xfrm>
            <a:off x="76200" y="2133179"/>
            <a:ext cx="8686800" cy="3962821"/>
            <a:chOff x="-152400" y="2056979"/>
            <a:chExt cx="8686800" cy="3962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/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blipFill>
                  <a:blip r:embed="rId4"/>
                  <a:stretch>
                    <a:fillRect l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/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blipFill>
                  <a:blip r:embed="rId5"/>
                  <a:stretch>
                    <a:fillRect l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/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529DEA8-BB7C-14A7-55AF-4BF4C53C53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2715833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/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61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8EC25-BA42-797F-E01A-898336B57EDC}"/>
                </a:ext>
              </a:extLst>
            </p:cNvPr>
            <p:cNvSpPr/>
            <p:nvPr/>
          </p:nvSpPr>
          <p:spPr bwMode="auto">
            <a:xfrm>
              <a:off x="812667" y="2498901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23E75F-756D-7823-4312-E5C46DBCE681}"/>
                </a:ext>
              </a:extLst>
            </p:cNvPr>
            <p:cNvSpPr txBox="1"/>
            <p:nvPr/>
          </p:nvSpPr>
          <p:spPr>
            <a:xfrm>
              <a:off x="744088" y="2498901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C631E8-655C-2E46-E01E-608B8D534C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3668" y="2703562"/>
              <a:ext cx="5591695" cy="77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/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/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058A302-F2F5-79DC-C02D-64373BD4A6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68319" y="2703562"/>
              <a:ext cx="0" cy="27300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097AAC-E092-2A65-3311-8EC302954E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43272" y="4702081"/>
              <a:ext cx="0" cy="7315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DD24D1-7DA4-19F6-3133-1DFD85CBCDC9}"/>
                </a:ext>
              </a:extLst>
            </p:cNvPr>
            <p:cNvSpPr txBox="1"/>
            <p:nvPr/>
          </p:nvSpPr>
          <p:spPr>
            <a:xfrm>
              <a:off x="2412868" y="3661892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/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5B9359-BA20-869D-C002-48BE6C924CDB}"/>
                </a:ext>
              </a:extLst>
            </p:cNvPr>
            <p:cNvSpPr/>
            <p:nvPr/>
          </p:nvSpPr>
          <p:spPr bwMode="auto">
            <a:xfrm>
              <a:off x="1890517" y="5433600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53DD0A-363D-204A-6BEA-DCF7955841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352860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89461E-2476-3FC3-D696-8CFBB77E9F12}"/>
                </a:ext>
              </a:extLst>
            </p:cNvPr>
            <p:cNvSpPr/>
            <p:nvPr/>
          </p:nvSpPr>
          <p:spPr bwMode="auto">
            <a:xfrm>
              <a:off x="812667" y="3325433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86D95C-2E3D-8369-DF97-1BFB00C12ECD}"/>
                </a:ext>
              </a:extLst>
            </p:cNvPr>
            <p:cNvSpPr txBox="1"/>
            <p:nvPr/>
          </p:nvSpPr>
          <p:spPr>
            <a:xfrm>
              <a:off x="744088" y="3325433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098643-EC32-3503-07C9-AC50ADF77E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5543" y="477828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1C3600-C0C1-1611-DBEE-45EAEC444D31}"/>
                </a:ext>
              </a:extLst>
            </p:cNvPr>
            <p:cNvSpPr/>
            <p:nvPr/>
          </p:nvSpPr>
          <p:spPr bwMode="auto">
            <a:xfrm>
              <a:off x="834142" y="4561350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DCE664-3BED-2E85-A643-002D42143DB4}"/>
                </a:ext>
              </a:extLst>
            </p:cNvPr>
            <p:cNvSpPr txBox="1"/>
            <p:nvPr/>
          </p:nvSpPr>
          <p:spPr>
            <a:xfrm>
              <a:off x="765563" y="4561350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723D79-F0F8-9217-25CC-AC8844513C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0877" y="5662201"/>
              <a:ext cx="12485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A2E0B0F-D235-30AB-FC84-1C94A1F0888F}"/>
                </a:ext>
              </a:extLst>
            </p:cNvPr>
            <p:cNvSpPr/>
            <p:nvPr/>
          </p:nvSpPr>
          <p:spPr bwMode="auto">
            <a:xfrm>
              <a:off x="3098668" y="5433601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8AEEE1-205E-2E48-F12E-36A178604176}"/>
                </a:ext>
              </a:extLst>
            </p:cNvPr>
            <p:cNvSpPr/>
            <p:nvPr/>
          </p:nvSpPr>
          <p:spPr bwMode="auto">
            <a:xfrm>
              <a:off x="5613268" y="5433601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CEFFF3-BDAC-BFFB-8B35-97FE07D48F38}"/>
                </a:ext>
              </a:extLst>
            </p:cNvPr>
            <p:cNvSpPr txBox="1"/>
            <p:nvPr/>
          </p:nvSpPr>
          <p:spPr>
            <a:xfrm>
              <a:off x="4470268" y="5357401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30721" name="Straight Connector 30720">
              <a:extLst>
                <a:ext uri="{FF2B5EF4-FFF2-40B4-BE49-F238E27FC236}">
                  <a16:creationId xmlns:a16="http://schemas.microsoft.com/office/drawing/2014/main" id="{BF512327-49CD-020F-BF57-6A654F1151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3556452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2" name="Straight Connector 30721">
              <a:extLst>
                <a:ext uri="{FF2B5EF4-FFF2-40B4-BE49-F238E27FC236}">
                  <a16:creationId xmlns:a16="http://schemas.microsoft.com/office/drawing/2014/main" id="{73AB3B25-E11E-8C1D-C7F7-4B9191C9B8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4697055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6" name="Straight Connector 30725">
              <a:extLst>
                <a:ext uri="{FF2B5EF4-FFF2-40B4-BE49-F238E27FC236}">
                  <a16:creationId xmlns:a16="http://schemas.microsoft.com/office/drawing/2014/main" id="{891426EC-B25B-ECAF-12C3-3570343561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6334" y="3558830"/>
              <a:ext cx="18915" cy="186537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0" name="Straight Connector 30729">
              <a:extLst>
                <a:ext uri="{FF2B5EF4-FFF2-40B4-BE49-F238E27FC236}">
                  <a16:creationId xmlns:a16="http://schemas.microsoft.com/office/drawing/2014/main" id="{0E333BFB-F26A-FB0C-802C-20DCFB1B34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540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2" name="Straight Connector 30731">
              <a:extLst>
                <a:ext uri="{FF2B5EF4-FFF2-40B4-BE49-F238E27FC236}">
                  <a16:creationId xmlns:a16="http://schemas.microsoft.com/office/drawing/2014/main" id="{DC496374-FD3F-5901-1298-38380FB13C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60668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3" name="Straight Connector 30732">
              <a:extLst>
                <a:ext uri="{FF2B5EF4-FFF2-40B4-BE49-F238E27FC236}">
                  <a16:creationId xmlns:a16="http://schemas.microsoft.com/office/drawing/2014/main" id="{E685CC43-1DA8-6C64-2A91-7A6808CC18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86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4" name="Straight Connector 30733">
              <a:extLst>
                <a:ext uri="{FF2B5EF4-FFF2-40B4-BE49-F238E27FC236}">
                  <a16:creationId xmlns:a16="http://schemas.microsoft.com/office/drawing/2014/main" id="{860C5522-F5E6-E8F1-B31D-16B4350F8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1468" y="5662201"/>
              <a:ext cx="3338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/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37500" t="-416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/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/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0&gt;+</m:t>
                          </m:r>
                          <m:func>
                            <m:func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1&gt;</m:t>
                      </m:r>
                    </m:oMath>
                  </a14:m>
                  <a:r>
                    <a:rPr lang="en-US" sz="2000" noProof="0" dirty="0"/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blipFill>
                  <a:blip r:embed="rId13"/>
                  <a:stretch>
                    <a:fillRect t="-2326" r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/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blipFill>
                  <a:blip r:embed="rId14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/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blipFill>
                  <a:blip r:embed="rId15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FF20EB2-4190-8E13-C3B0-13CCB621A845}"/>
                </a:ext>
              </a:extLst>
            </p:cNvPr>
            <p:cNvSpPr/>
            <p:nvPr/>
          </p:nvSpPr>
          <p:spPr bwMode="auto">
            <a:xfrm>
              <a:off x="7848600" y="2209800"/>
              <a:ext cx="322277" cy="2720882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51761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12651-15E5-AE20-8BF5-2AB8B8103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7B42F7-F1BD-BB48-41E3-2EF44320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F5AB3DFA-E54A-EDEE-D4ED-BF6E052C1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</p:spPr>
            <p:txBody>
              <a:bodyPr>
                <a:noAutofit/>
              </a:bodyPr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14:m>
                  <m:oMath xmlns:m="http://schemas.openxmlformats.org/officeDocument/2006/math">
                    <m:r>
                      <a:rPr lang="en-US" sz="2400" b="0" i="0" noProof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p>
                    </m:sSup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  <m:sSup>
                              <m:sSupPr>
                                <m:ctrlPr>
                                  <a:rPr lang="en-US" sz="24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noProof="0" dirty="0"/>
                  <a:t> to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noProof="0" dirty="0"/>
                  <a:t>, gives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/>
                  <a:t> , where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=.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get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/>
                  <a:t> is a good estimate for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1600" noProof="0" dirty="0"/>
                  <a:t>.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  <a:blipFill>
                <a:blip r:embed="rId3"/>
                <a:stretch>
                  <a:fillRect l="-1180"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40287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81000"/>
            <a:ext cx="8839200" cy="685800"/>
          </a:xfrm>
        </p:spPr>
        <p:txBody>
          <a:bodyPr/>
          <a:lstStyle/>
          <a:p>
            <a:r>
              <a:rPr lang="en-US" sz="4000" noProof="0" dirty="0"/>
              <a:t>Factorization using order finding (Shor)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𝑝𝑞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=1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𝑝𝑞</m:t>
                            </m:r>
                          </m:e>
                        </m:d>
                      </m:e>
                    </m:d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even, say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 is a good chance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sz="2000" noProof="0" dirty="0"/>
                  <a:t> 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noProof="0" dirty="0"/>
                  <a:t>.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Voila!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an eigenvalue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  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Shor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|1&gt;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control gives phase of eigenvalues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of target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&gt;)</m:t>
                        </m:r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p>
                            </m:sSup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⁡(−2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  <a:blipFill>
                <a:blip r:embed="rId3"/>
                <a:stretch>
                  <a:fillRect l="-758" t="-1278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4389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Order Finding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 defTabSz="912791">
                  <a:spcBef>
                    <a:spcPts val="0"/>
                  </a:spcBef>
                  <a:buNone/>
                </a:pPr>
                <a:r>
                  <a:rPr lang="en-US" sz="2000" u="sng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Given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ℤ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≥2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control register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=|0&gt;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target register 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=|000…01&gt;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|000…0&gt; =|0&gt;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𝐹𝑇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and target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CR to get estimate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multiple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Use continued fraction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1-8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2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none, FAIL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r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𝐿𝐶𝑀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output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otherwise FAIL</a:t>
                </a:r>
              </a:p>
              <a:p>
                <a:pPr marL="857228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blipFill>
                <a:blip r:embed="rId3"/>
                <a:stretch>
                  <a:fillRect l="-735" t="-50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3484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4585-5B7A-BC8C-8D88-5612BBC6C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507297-F2B1-A91E-FD90-1A4DEAFE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B70F322-C4A5-09C5-1129-AF50358B3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Order Finding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</p:spPr>
            <p:txBody>
              <a:bodyPr/>
              <a:lstStyle/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Order finding has quantum complexity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Classical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))</m:t>
                        </m:r>
                      </m:e>
                    </m:ra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  <a:blipFill>
                <a:blip r:embed="rId3"/>
                <a:stretch>
                  <a:fillRect l="-924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3250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Discrete log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219200"/>
                <a:ext cx="8382000" cy="1295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known order.  We want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 the circuit below. 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Below,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19200"/>
                <a:ext cx="8382000" cy="1295400"/>
              </a:xfrm>
              <a:blipFill>
                <a:blip r:embed="rId3"/>
                <a:stretch>
                  <a:fillRect l="-758" t="-5825" b="-29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D844F1F-DF9C-D796-F7C2-EA8BC01BEB84}"/>
              </a:ext>
            </a:extLst>
          </p:cNvPr>
          <p:cNvGrpSpPr/>
          <p:nvPr/>
        </p:nvGrpSpPr>
        <p:grpSpPr>
          <a:xfrm>
            <a:off x="846909" y="2736729"/>
            <a:ext cx="7611291" cy="3382637"/>
            <a:chOff x="457200" y="2743200"/>
            <a:chExt cx="7611291" cy="3382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/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921AE1-73D2-8789-B8DC-7FFBD20753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0" y="3148826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/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1F0083-204A-7531-4F22-D03489D3A004}"/>
                </a:ext>
              </a:extLst>
            </p:cNvPr>
            <p:cNvSpPr/>
            <p:nvPr/>
          </p:nvSpPr>
          <p:spPr bwMode="auto">
            <a:xfrm>
              <a:off x="2974140" y="5506272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/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A852E8-B777-75D2-B07C-53726538F8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5734873"/>
              <a:ext cx="15914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A4C4C4-C955-BEE1-FED2-0DC24A30075C}"/>
                </a:ext>
              </a:extLst>
            </p:cNvPr>
            <p:cNvSpPr/>
            <p:nvPr/>
          </p:nvSpPr>
          <p:spPr bwMode="auto">
            <a:xfrm>
              <a:off x="4182291" y="5506273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01EF18-B82A-ED3A-E1FA-0E7911E5EF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76601" y="3107610"/>
              <a:ext cx="13947" cy="23986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90193C-CD20-0F29-8622-D9F5681B42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37675" y="5734873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C4DF502-F0DB-FE14-46B6-FAD0834D68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/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4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/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blipFill>
                  <a:blip r:embed="rId8"/>
                  <a:stretch>
                    <a:fillRect t="-2083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/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/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B25C7B3-0950-F439-2B9F-20C22651644A}"/>
                </a:ext>
              </a:extLst>
            </p:cNvPr>
            <p:cNvSpPr/>
            <p:nvPr/>
          </p:nvSpPr>
          <p:spPr bwMode="auto">
            <a:xfrm>
              <a:off x="19577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/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0526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8A9DB4-5165-8E7B-6A96-9E4BFA9D136D}"/>
                </a:ext>
              </a:extLst>
            </p:cNvPr>
            <p:cNvSpPr/>
            <p:nvPr/>
          </p:nvSpPr>
          <p:spPr bwMode="auto">
            <a:xfrm>
              <a:off x="19812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/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8621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DEAB9F-99D2-532A-5A03-70D406BF0F45}"/>
                </a:ext>
              </a:extLst>
            </p:cNvPr>
            <p:cNvSpPr/>
            <p:nvPr/>
          </p:nvSpPr>
          <p:spPr bwMode="auto">
            <a:xfrm>
              <a:off x="58439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C500D0-F59A-F903-0E9D-32494CE877B4}"/>
                </a:ext>
              </a:extLst>
            </p:cNvPr>
            <p:cNvSpPr/>
            <p:nvPr/>
          </p:nvSpPr>
          <p:spPr bwMode="auto">
            <a:xfrm>
              <a:off x="58674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/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blipFill>
                  <a:blip r:embed="rId12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/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blipFill>
                  <a:blip r:embed="rId13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/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blipFill>
                  <a:blip r:embed="rId14"/>
                  <a:stretch>
                    <a:fillRect t="-208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F1680F-B5F2-5124-10DE-772D5D4600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49880" y="4437221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6534D1-F5A1-ABF6-E712-D4EDA6F762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31242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74DC82-E0C3-E1E5-DBB3-301D3849EB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32004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81CCEF-BE51-5718-F7EF-8E351005DD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74D30F-E74E-C53E-5666-8D62A1C38E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419600"/>
              <a:ext cx="0" cy="11272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2AE92E-B415-1505-40F6-2825489C2C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61709" y="5791200"/>
              <a:ext cx="24296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8913447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23B9-9EFD-E462-6136-7DFD74F1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51C208-D89A-6F85-1B6D-EA9F9C77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0310E54-007E-7CB6-893E-169463E40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Discrete log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382000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𝑘𝑡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Quantum complexity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Best known classical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382000" cy="3962400"/>
              </a:xfr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8500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25969"/>
            <a:ext cx="7772400" cy="685800"/>
          </a:xfrm>
        </p:spPr>
        <p:txBody>
          <a:bodyPr/>
          <a:lstStyle/>
          <a:p>
            <a:r>
              <a:rPr lang="en-US" sz="4000" noProof="0" dirty="0"/>
              <a:t>Error Correction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Unlike classical error correction, the no cloning theorem restricts codes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1&gt;→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  <a:blipFill>
                <a:blip r:embed="rId3"/>
                <a:stretch>
                  <a:fillRect l="-772" t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3C3B95F-3104-AF1A-7EF9-83E5FC1E43AD}"/>
              </a:ext>
            </a:extLst>
          </p:cNvPr>
          <p:cNvGrpSpPr/>
          <p:nvPr/>
        </p:nvGrpSpPr>
        <p:grpSpPr>
          <a:xfrm>
            <a:off x="952500" y="1600200"/>
            <a:ext cx="6972300" cy="1600200"/>
            <a:chOff x="952500" y="1447800"/>
            <a:chExt cx="6972300" cy="1600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30C270-203F-D2B3-E8ED-D51ED6BF61A8}"/>
                </a:ext>
              </a:extLst>
            </p:cNvPr>
            <p:cNvSpPr/>
            <p:nvPr/>
          </p:nvSpPr>
          <p:spPr bwMode="auto">
            <a:xfrm>
              <a:off x="22098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/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32A563-CAD6-8C9D-65C8-B4C91850BA63}"/>
                </a:ext>
              </a:extLst>
            </p:cNvPr>
            <p:cNvSpPr/>
            <p:nvPr/>
          </p:nvSpPr>
          <p:spPr bwMode="auto">
            <a:xfrm>
              <a:off x="40386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/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ℇ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54FDE5-90F7-1D22-050E-D70D7AB3A2F1}"/>
                </a:ext>
              </a:extLst>
            </p:cNvPr>
            <p:cNvSpPr/>
            <p:nvPr/>
          </p:nvSpPr>
          <p:spPr bwMode="auto">
            <a:xfrm>
              <a:off x="59182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/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/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/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2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/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81A9D4A-5490-294E-9F4A-C5C3BB30E9AD}"/>
                </a:ext>
              </a:extLst>
            </p:cNvPr>
            <p:cNvCxnSpPr/>
            <p:nvPr/>
          </p:nvCxnSpPr>
          <p:spPr bwMode="auto">
            <a:xfrm>
              <a:off x="30480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3B2E85-8A34-9161-2811-AE68993C4B37}"/>
                </a:ext>
              </a:extLst>
            </p:cNvPr>
            <p:cNvCxnSpPr/>
            <p:nvPr/>
          </p:nvCxnSpPr>
          <p:spPr bwMode="auto">
            <a:xfrm>
              <a:off x="49022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649AAE-7918-D7A4-AED4-3DA61B4586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2209800"/>
              <a:ext cx="4064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AC2177-FCBE-DC44-EC38-C4D47A99BF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1752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DB6C97-917F-5F38-540B-984C6083DC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2514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873397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Error Correction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𝑒𝑟𝑟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=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&gt;|000…&gt;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(|000&gt; +|100&gt;)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(|000&gt; +|1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(|0&gt; +|1&gt;)</m:t>
                        </m:r>
                        <m:r>
                          <m:rPr>
                            <m:nor/>
                          </m:rPr>
                          <a:rPr lang="en-US" sz="1800" noProof="0"/>
                          <m:t> 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3-bit code, Shor 9-bit code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  <a:blipFill>
                <a:blip r:embed="rId3"/>
                <a:stretch>
                  <a:fillRect l="-480" b="-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FE0B794-603C-9814-5694-3EDEC3DB0BCF}"/>
              </a:ext>
            </a:extLst>
          </p:cNvPr>
          <p:cNvGrpSpPr/>
          <p:nvPr/>
        </p:nvGrpSpPr>
        <p:grpSpPr>
          <a:xfrm>
            <a:off x="1463582" y="4343400"/>
            <a:ext cx="5089618" cy="1606231"/>
            <a:chOff x="1463582" y="4343400"/>
            <a:chExt cx="5089618" cy="16062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F9D09C-2EDE-8BFC-12BD-38165EA5279A}"/>
                </a:ext>
              </a:extLst>
            </p:cNvPr>
            <p:cNvSpPr txBox="1"/>
            <p:nvPr/>
          </p:nvSpPr>
          <p:spPr>
            <a:xfrm>
              <a:off x="2700323" y="4785361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CCCB1D-4611-9756-451F-AD0F6AD5B6D9}"/>
                </a:ext>
              </a:extLst>
            </p:cNvPr>
            <p:cNvSpPr/>
            <p:nvPr/>
          </p:nvSpPr>
          <p:spPr bwMode="auto">
            <a:xfrm>
              <a:off x="2700323" y="48006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93E8FD-8143-F17F-7ADE-F143FAA055F0}"/>
                </a:ext>
              </a:extLst>
            </p:cNvPr>
            <p:cNvSpPr/>
            <p:nvPr/>
          </p:nvSpPr>
          <p:spPr bwMode="auto">
            <a:xfrm>
              <a:off x="3462323" y="5492431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97F09E-D2CC-2694-3F1D-193CA0852197}"/>
                </a:ext>
              </a:extLst>
            </p:cNvPr>
            <p:cNvSpPr/>
            <p:nvPr/>
          </p:nvSpPr>
          <p:spPr bwMode="auto">
            <a:xfrm>
              <a:off x="5678061" y="4343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0A865-EE61-A5E7-F181-65F3E3D7F121}"/>
                </a:ext>
              </a:extLst>
            </p:cNvPr>
            <p:cNvSpPr txBox="1"/>
            <p:nvPr/>
          </p:nvSpPr>
          <p:spPr>
            <a:xfrm>
              <a:off x="3462323" y="54864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92BA6B-F6F2-0FD9-9E72-AD0255AE4365}"/>
                </a:ext>
              </a:extLst>
            </p:cNvPr>
            <p:cNvSpPr txBox="1"/>
            <p:nvPr/>
          </p:nvSpPr>
          <p:spPr>
            <a:xfrm>
              <a:off x="5672123" y="4347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E15CD4-0E72-6A62-1122-2223C6DD1B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66923" y="5657110"/>
              <a:ext cx="1295400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8B34E3-AD75-9751-51A3-6E1E72684D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6446" y="5013961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/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/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/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7D00C6A-FED5-F662-DA1C-6E1B8EDECF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10649" y="4484651"/>
              <a:ext cx="0" cy="36929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1DC4B2-7390-BA89-36A9-F0943E6C61EC}"/>
                </a:ext>
              </a:extLst>
            </p:cNvPr>
            <p:cNvSpPr/>
            <p:nvPr/>
          </p:nvSpPr>
          <p:spPr bwMode="auto">
            <a:xfrm>
              <a:off x="5678061" y="48768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698B2F-A551-4589-22EC-D420D1AFC9BD}"/>
                </a:ext>
              </a:extLst>
            </p:cNvPr>
            <p:cNvSpPr txBox="1"/>
            <p:nvPr/>
          </p:nvSpPr>
          <p:spPr>
            <a:xfrm>
              <a:off x="5672123" y="48809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572F7BB-0881-CFA1-A406-3A72CDDEC3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19523" y="5657110"/>
              <a:ext cx="1752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5574FC-C8D8-F773-03AE-127EE4D09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57523" y="5105400"/>
              <a:ext cx="2514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AE0436-0C33-F276-43D5-C1203BEF3D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123" y="4495800"/>
              <a:ext cx="3429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A4F154-C720-D50A-CAC4-C605676324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06757" y="4513613"/>
              <a:ext cx="1188" cy="97580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3D6214-3A73-C945-C898-FAFB07240C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51054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8870B3-63E0-6C9C-C3DC-BDECBB0222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44958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7081EF-1C5C-9C65-2C37-691484FE89F9}"/>
                </a:ext>
              </a:extLst>
            </p:cNvPr>
            <p:cNvSpPr/>
            <p:nvPr/>
          </p:nvSpPr>
          <p:spPr bwMode="auto">
            <a:xfrm>
              <a:off x="5644738" y="5486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E81074-B601-4C7F-9156-E1CCF9D0FB5C}"/>
                </a:ext>
              </a:extLst>
            </p:cNvPr>
            <p:cNvSpPr txBox="1"/>
            <p:nvPr/>
          </p:nvSpPr>
          <p:spPr>
            <a:xfrm>
              <a:off x="5638800" y="5490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5FFFC3-E851-B7D7-E769-7D94814B17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57150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598535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Amplitude Amplification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00..0&gt;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</m:sSub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  <a:blipFill>
                <a:blip r:embed="rId3"/>
                <a:stretch>
                  <a:fillRect l="-442" t="-1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B2ABB6B-809B-2747-4DF1-F54CC5BDFA13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84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According to QM</a:t>
            </a:r>
            <a:br>
              <a:rPr lang="en-US" sz="3600" noProof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36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</p:spPr>
            <p:txBody>
              <a:bodyPr/>
              <a:lstStyle/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causes the photon to go into superposition: 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0&gt;+ 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right,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up.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).  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acts on incoming state via the matrix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experiment 1, if all photons leave source in state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 the splitter they are in state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 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arrive at detector 1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detector 2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endParaRPr lang="en-US" sz="20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However, going through another beam splitter, in experiment 2, yields the output state: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8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800" noProof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always arrive at detector 2.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  <a:blipFill>
                <a:blip r:embed="rId3"/>
                <a:stretch>
                  <a:fillRect l="-591"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216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0960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Grover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71600"/>
                <a:ext cx="7772400" cy="2057400"/>
              </a:xfrm>
            </p:spPr>
            <p:txBody>
              <a:bodyPr/>
              <a:lstStyle/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71600"/>
                <a:ext cx="7772400" cy="2057400"/>
              </a:xfrm>
              <a:blipFill>
                <a:blip r:embed="rId3"/>
                <a:stretch>
                  <a:fillRect l="-817" t="-3067" b="-70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901333B-26C4-E177-3D78-2337A23B7DBA}"/>
              </a:ext>
            </a:extLst>
          </p:cNvPr>
          <p:cNvSpPr/>
          <p:nvPr/>
        </p:nvSpPr>
        <p:spPr bwMode="auto">
          <a:xfrm>
            <a:off x="3974961" y="4267200"/>
            <a:ext cx="685800" cy="18288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C9526-DE4C-1616-8093-5C8302C8AEF2}"/>
              </a:ext>
            </a:extLst>
          </p:cNvPr>
          <p:cNvSpPr txBox="1"/>
          <p:nvPr/>
        </p:nvSpPr>
        <p:spPr>
          <a:xfrm>
            <a:off x="3962400" y="48576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000" baseline="-25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en-US" sz="2000" baseline="-25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B4232C-9D21-4253-B9CA-6FEED26D4CEF}"/>
              </a:ext>
            </a:extLst>
          </p:cNvPr>
          <p:cNvCxnSpPr>
            <a:cxnSpLocks/>
          </p:cNvCxnSpPr>
          <p:nvPr/>
        </p:nvCxnSpPr>
        <p:spPr bwMode="auto">
          <a:xfrm>
            <a:off x="4660761" y="5029200"/>
            <a:ext cx="29223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9DFCFD-ADAD-C970-C3DA-3330F935CEDD}"/>
              </a:ext>
            </a:extLst>
          </p:cNvPr>
          <p:cNvCxnSpPr>
            <a:cxnSpLocks/>
          </p:cNvCxnSpPr>
          <p:nvPr/>
        </p:nvCxnSpPr>
        <p:spPr bwMode="auto">
          <a:xfrm>
            <a:off x="3352800" y="4648200"/>
            <a:ext cx="60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B07FF-2D2D-26E8-B71C-A15D5B439B40}"/>
              </a:ext>
            </a:extLst>
          </p:cNvPr>
          <p:cNvCxnSpPr>
            <a:cxnSpLocks/>
          </p:cNvCxnSpPr>
          <p:nvPr/>
        </p:nvCxnSpPr>
        <p:spPr bwMode="auto">
          <a:xfrm>
            <a:off x="838200" y="5486400"/>
            <a:ext cx="3124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/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/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l="-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/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&gt;|1&gt;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5850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Grover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219200"/>
                <a:ext cx="4114800" cy="2209800"/>
              </a:xfrm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noProof="0" dirty="0"/>
                  <a:t>-qubits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|0000…0&gt;</m:t>
                    </m:r>
                  </m:oMath>
                </a14:m>
                <a:r>
                  <a:rPr lang="en-US" sz="1800" noProof="0" dirty="0"/>
                  <a:t>.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Grover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noProof="0" dirty="0"/>
                  <a:t> times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Measure output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19200"/>
                <a:ext cx="4114800" cy="2209800"/>
              </a:xfrm>
              <a:blipFill>
                <a:blip r:embed="rId3"/>
                <a:stretch>
                  <a:fillRect l="-613" t="-282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blipFill>
                <a:blip r:embed="rId4"/>
                <a:stretch>
                  <a:fillRect l="-1227" t="-2273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7300" y="4191000"/>
                <a:ext cx="3543300" cy="16002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</m:t>
                      </m:r>
                      <m:r>
                        <m:rPr>
                          <m:sty m:val="p"/>
                        </m:rP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⟶−|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&gt;,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:|0&gt;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⟶0|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7300" y="4191000"/>
                <a:ext cx="3543300" cy="1600200"/>
              </a:xfrm>
              <a:prstGeom prst="rect">
                <a:avLst/>
              </a:prstGeom>
              <a:blipFill>
                <a:blip r:embed="rId5"/>
                <a:stretch>
                  <a:fillRect l="-1060" t="-3125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4400" y="1295400"/>
                <a:ext cx="4191000" cy="2667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b="1" kern="0" noProof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1295400"/>
                <a:ext cx="4191000" cy="2667000"/>
              </a:xfrm>
              <a:prstGeom prst="rect">
                <a:avLst/>
              </a:prstGeom>
              <a:blipFill>
                <a:blip r:embed="rId6"/>
                <a:stretch>
                  <a:fillRect l="-1201" t="-1887" b="-44340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66564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189973012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Hidden subgroup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20522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E452-F1C6-E785-8DAB-73FB95FE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C74E8E-5463-2CCE-EE29-8D215232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7F91FDC7-2BA4-0FD9-EAC6-AEE3820BB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Miscellaneous (Susskind)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𝜕𝛽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string: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 −|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=&lt;</m:t>
                    </m:r>
                    <m:acc>
                      <m:accPr>
                        <m:chr m:val="̇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&gt;+&lt;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gives conservation of energy since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960" t="-8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72507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83CCD-FD65-4E82-0433-7BFF5530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E03B4A-1E16-D5F9-14B6-3FE2702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8E88597-F3E1-3DD4-C3B1-5A6A30056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Miscellaneous (Susskind)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method:</a:t>
                </a: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Get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/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180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Correlation and means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]|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  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Position: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Momentum: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960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83122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FF3E-D220-C27F-DF8A-6EC3665B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3175AA-6980-6ACA-E785-EE50BF85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F116567-9915-8AF8-DA85-78B69D21F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 (mostly 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&gt;+|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Pauli </a:t>
                </a:r>
                <a:r>
                  <a:rPr lang="en-US" sz="2000" dirty="0" err="1"/>
                  <a:t>matricies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56021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8A073-66D9-29EF-06B0-0108EC8C2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AF70720-B3E9-B9C4-4388-979152A2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6C33150-2A40-5F54-ECC8-9448E9C871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 (mostly 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2F800A84-4712-CDBF-211A-0A55F1975FD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2353" y="1649506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dirty="0"/>
                  <a:t> is the state of a system,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Product state: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 −|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2F800A84-4712-CDBF-211A-0A55F1975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2353" y="1649506"/>
                <a:ext cx="7924800" cy="4800600"/>
              </a:xfrm>
              <a:blipFill>
                <a:blip r:embed="rId3"/>
                <a:stretch>
                  <a:fillRect l="-1600" t="-10582" r="-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27297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9846C-9CD3-5C57-773B-9FB95E66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72A4C2-890E-4897-ECD8-3ACE6F96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1928D4F-7EE0-1239-086D-C1CACB18A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 (mostly 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23182"/>
                <a:ext cx="87630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observed value</a:t>
                </a:r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projective and Hermitian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rules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 are represented by linear operators.   States are vectors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Results of measurements are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states correspond to orthogonal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state and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observable,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Evolution of states governed by a Unitary operator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23182"/>
                <a:ext cx="8763000" cy="4800600"/>
              </a:xfrm>
              <a:blipFill>
                <a:blip r:embed="rId3"/>
                <a:stretch>
                  <a:fillRect l="-724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36007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C124-640D-8E24-5276-C28F8884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75491D-4BF0-14D8-9D69-7CC0904E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02F8535-0A2A-B2A0-4CB3-51A813E0F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 (mostly 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2353" y="1649506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dirty="0"/>
                  <a:t> is the state of a system,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2353" y="1649506"/>
                <a:ext cx="7924800" cy="4800600"/>
              </a:xfrm>
              <a:blipFill>
                <a:blip r:embed="rId3"/>
                <a:stretch>
                  <a:fillRect l="-640" t="-10582" r="-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6635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of a system is a unit vector over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Hilbert space (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qubit is a quantum system, with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.  A one qubit system is in general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0&gt;+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system, with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evolves according to a unitary operator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namely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unitary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 is a Hamiltonian: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</m:num>
                      <m:den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Each observable is represented by a Hermitian operator,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expectation value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outcome of a measurement of the operator is an eigenvalue of the operator.  The probability of getting a particular eigenvalue,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the square of the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-component of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3DB1A40-0FA4-02EC-A7B3-8D767219D497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/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blipFill>
                <a:blip r:embed="rId4"/>
                <a:stretch>
                  <a:fillRect l="-50000" t="-769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8ABBF5E-5E97-07E7-8D1A-DFCC8AE2B6E6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420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9E50-FA2B-BAB4-83C6-71AE387E3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44AC8B4-1DBD-7CA4-6901-DAD19AE9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50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1C81FFA-B540-C7FB-8E27-EC865D6DD1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 (mostly 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9C425B0-997B-3E02-1D4F-904693D0159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2353" y="1649506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dirty="0"/>
                  <a:t> is the state of a system,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a unit vector: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)|0&gt; +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)|1&gt; 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dirty="0">
                    <a:cs typeface="Calibri" panose="020F0502020204030204" pitchFamily="34" charset="0"/>
                  </a:rPr>
                  <a:t>Spin field: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sz="18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σ</m:t>
                    </m:r>
                    <m: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9C425B0-997B-3E02-1D4F-904693D0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2353" y="1649506"/>
                <a:ext cx="7924800" cy="4800600"/>
              </a:xfrm>
              <a:blipFill>
                <a:blip r:embed="rId3"/>
                <a:stretch>
                  <a:fillRect l="-640" t="-10582" r="-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08195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66E3-0538-BA08-5E1D-C6A60B21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3D6761-A713-D4A4-2187-1A7B6AC6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35D1BB3-6E57-1077-141E-47DAD2C26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 (mostly 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649506"/>
                <a:ext cx="8216153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b="0" noProof="0" dirty="0"/>
                  <a:t>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density operator is</a:t>
                </a:r>
                <a:endParaRPr lang="en-US" sz="2000" b="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marL="285751" indent="-28575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acc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marL="285751" indent="-28575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noProof="0" dirty="0"/>
              </a:p>
              <a:p>
                <a:pPr marL="285751" indent="-28575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noProof="0" dirty="0"/>
              </a:p>
              <a:p>
                <a:pPr marL="285751" indent="-28575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60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dirty="0"/>
              </a:p>
              <a:p>
                <a:pPr marL="285751" indent="-285750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Dynamics: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649506"/>
                <a:ext cx="8216153" cy="4800600"/>
              </a:xfrm>
              <a:blipFill>
                <a:blip r:embed="rId3"/>
                <a:stretch>
                  <a:fillRect l="-927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79406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733D-359F-6694-3B39-F7612B29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4D2A0-0203-6E47-398F-051F2D46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52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F0298BB-BC5C-448C-9A00-31ED08430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Harmonic Oscillator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200" y="1649506"/>
                <a:ext cx="9067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 state: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2ℏ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200" y="1649506"/>
                <a:ext cx="9067800" cy="4800600"/>
              </a:xfrm>
              <a:blipFill>
                <a:blip r:embed="rId3"/>
                <a:stretch>
                  <a:fillRect l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93945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A74E6-8BFC-C1EB-6FFE-7CCBD63E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D4DDE2-6F63-C8E5-B838-BE3C6AFB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4B7128A-D7A2-74A1-A240-570FAF881E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Hidden subgroup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43150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B9D7-B1D1-27BF-FB11-8EAE1888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7AF484-B0CF-E56E-C348-ED3200BD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614E3F8-5F33-5455-32AD-2279984DF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marL="457200" indent="-457200"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physical systems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treated as a single system,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joint state is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&gt;⊗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one can perform a von-Neuman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that outputs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It is projective.  Further,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yields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leaves state in 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|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</m:nary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89170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Dirac Notation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Element in Hilbert space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represented by n-entry symbol.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|000…00&gt;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(1, 0,…,0)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 1,…,0)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…,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 111…1&gt;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(0,0,…,1)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column vectors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coordinates.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|0&gt;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⊗|0&gt;⨂…⨂|0&gt; =|000…0&gt;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normal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Spectral 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normal operator in the Hilbert space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each is an eigenvector of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For every such , there is a unitary matrix,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diagonal.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Dual basis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&gt;)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Every linear operator can be written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endParaRPr lang="en-US" sz="200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  <a:blipFill>
                <a:blip r:embed="rId3"/>
                <a:stretch>
                  <a:fillRect l="-599" t="-1583" r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9713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 (continued)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Tensor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</a:t>
                </a: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mr>
                      <m:m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𝑛𝑛</m:t>
                              </m:r>
                            </m:sub>
                          </m:s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mr>
                    </m:m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Schmidt decomposition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∈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&lt;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&gt;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4035" t="-583" r="-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94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AAC5-E6AA-0D87-58C5-931B16EC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10D9D3-A3EB-F2F5-BA2D-E509BC31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9A2E2E8-0EFA-F8FA-30CF-03AF982FF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solidFill>
                  <a:schemeClr val="tx1"/>
                </a:solidFill>
              </a:rPr>
              <a:t>More notation</a:t>
            </a:r>
          </a:p>
        </p:txBody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9228437A-8EF1-0597-ECE7-449530161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m:rPr>
                        <m:sty m:val="p"/>
                      </m:rP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…,</m:t>
                            </m:r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…,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noProof="0" dirty="0"/>
                  <a:t> 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|=(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…,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 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  <m:mr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</m:m>
                  </m:oMath>
                </a14:m>
                <a:r>
                  <a:rPr lang="en-US" sz="1800" kern="0" noProof="0" dirty="0"/>
                  <a:t> ,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i="1" kern="0" noProof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</a:t>
                </a:r>
                <a:r>
                  <a:rPr lang="en-US" sz="1800" kern="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matricies</a:t>
                </a: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𝑖𝑋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𝑖𝑌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|+&gt; =</m:t>
                    </m:r>
                    <m:f>
                      <m:f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 + |1&gt;)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  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|1&gt;)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(|0&gt;+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|1&gt;)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|−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(|0&gt;−  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|1&gt;)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blipFill>
                <a:blip r:embed="rId3"/>
                <a:stretch>
                  <a:fillRect l="-595" t="-7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214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73779</TotalTime>
  <Words>4686</Words>
  <Application>Microsoft Macintosh PowerPoint</Application>
  <PresentationFormat>On-screen Show (4:3)</PresentationFormat>
  <Paragraphs>676</Paragraphs>
  <Slides>53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Beam splitters and QM I can safely say that no one understands Quantum Mechanics - Feynman</vt:lpstr>
      <vt:lpstr>Beam splitters and QM Mach-Zender Interferometer</vt:lpstr>
      <vt:lpstr>According to QM Analysis</vt:lpstr>
      <vt:lpstr>Postulates</vt:lpstr>
      <vt:lpstr>Postulates</vt:lpstr>
      <vt:lpstr>Linear Algebra</vt:lpstr>
      <vt:lpstr>Linear Algebra (continued)</vt:lpstr>
      <vt:lpstr>More notation</vt:lpstr>
      <vt:lpstr>Mixed states and density</vt:lpstr>
      <vt:lpstr>Mixed states and density</vt:lpstr>
      <vt:lpstr>Circuits and gates</vt:lpstr>
      <vt:lpstr>Gates and states</vt:lpstr>
      <vt:lpstr>Common gates</vt:lpstr>
      <vt:lpstr>Measurement in alternate basis</vt:lpstr>
      <vt:lpstr>Converting to Bell Basis</vt:lpstr>
      <vt:lpstr>Changing Measurement  Basis</vt:lpstr>
      <vt:lpstr>Superoperator and mixed states</vt:lpstr>
      <vt:lpstr>No Cloning Theorem</vt:lpstr>
      <vt:lpstr>Parity Circuit</vt:lpstr>
      <vt:lpstr>Superdense coding</vt:lpstr>
      <vt:lpstr>Deutch</vt:lpstr>
      <vt:lpstr>Deutch-Josza</vt:lpstr>
      <vt:lpstr>DJ</vt:lpstr>
      <vt:lpstr>Simon</vt:lpstr>
      <vt:lpstr>Phase kick back</vt:lpstr>
      <vt:lpstr>Phase Estimation</vt:lpstr>
      <vt:lpstr>Quantum Fourier Transform</vt:lpstr>
      <vt:lpstr>Quantum Fourier Circuit</vt:lpstr>
      <vt:lpstr>Eigenvalue Estimation</vt:lpstr>
      <vt:lpstr>Eigenvalue Estimation</vt:lpstr>
      <vt:lpstr>Factorization using order finding (Shor)</vt:lpstr>
      <vt:lpstr>Order Finding</vt:lpstr>
      <vt:lpstr>Order Finding</vt:lpstr>
      <vt:lpstr>Discrete log</vt:lpstr>
      <vt:lpstr>Discrete log</vt:lpstr>
      <vt:lpstr>Error Correction</vt:lpstr>
      <vt:lpstr>Error Correction</vt:lpstr>
      <vt:lpstr>Amplitude Amplification</vt:lpstr>
      <vt:lpstr>Grover</vt:lpstr>
      <vt:lpstr>Grover</vt:lpstr>
      <vt:lpstr>End</vt:lpstr>
      <vt:lpstr>Hidden subgroup</vt:lpstr>
      <vt:lpstr>Miscellaneous (Susskind)</vt:lpstr>
      <vt:lpstr>Miscellaneous (Susskind)</vt:lpstr>
      <vt:lpstr>Spin (mostly Susskind)</vt:lpstr>
      <vt:lpstr>Spin (mostly Susskind)</vt:lpstr>
      <vt:lpstr>Spin (mostly Susskind)</vt:lpstr>
      <vt:lpstr>Spin (mostly Susskind)</vt:lpstr>
      <vt:lpstr>Spin (mostly Susskind)</vt:lpstr>
      <vt:lpstr>Spin (mostly Susskind)</vt:lpstr>
      <vt:lpstr>Harmonic Oscillator</vt:lpstr>
      <vt:lpstr>Hidden subgroup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Adversaries and  Cryptography</dc:title>
  <dc:subject>Cryptanalysis</dc:subject>
  <dc:creator>John L Manferdelli</dc:creator>
  <cp:lastModifiedBy>John Manferdelli</cp:lastModifiedBy>
  <cp:revision>3681</cp:revision>
  <cp:lastPrinted>2025-01-22T23:45:03Z</cp:lastPrinted>
  <dcterms:created xsi:type="dcterms:W3CDTF">2013-01-28T20:25:58Z</dcterms:created>
  <dcterms:modified xsi:type="dcterms:W3CDTF">2025-10-07T01:39:34Z</dcterms:modified>
</cp:coreProperties>
</file>